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24384000" cy="1371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42" autoAdjust="0"/>
  </p:normalViewPr>
  <p:slideViewPr>
    <p:cSldViewPr snapToGrid="0">
      <p:cViewPr varScale="1">
        <p:scale>
          <a:sx n="35" d="100"/>
          <a:sy n="35" d="100"/>
        </p:scale>
        <p:origin x="113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4F0C7008-C856-476E-B53D-8E1DAB079FD0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457200" indent="-29736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Low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Dog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T.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The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role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of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nutrition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in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mental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health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Altern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Ther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Health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Med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. 2010 Mar-Apr;16(2):42-6. PMID: 20232617.</a:t>
            </a:r>
            <a:endParaRPr lang="ru-RU" sz="2000" b="0" strike="noStrike" spc="-1" dirty="0">
              <a:latin typeface="Arial"/>
            </a:endParaRPr>
          </a:p>
          <a:p>
            <a:pPr marL="457200" indent="-303840">
              <a:lnSpc>
                <a:spcPct val="100000"/>
              </a:lnSpc>
              <a:buClr>
                <a:srgbClr val="212121"/>
              </a:buClr>
              <a:buFont typeface="StarSymbol"/>
              <a:buAutoNum type="arabicPeriod"/>
            </a:pP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Firth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J,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Gangwisch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JE,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Borisini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A,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Wootton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RE,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Mayer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EA.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Food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and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mood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: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how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do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diet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and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nutrition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affect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mental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wellbeing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? BMJ. 2020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Jun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29;369:m2382.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doi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: 10.1136/bmj.m2382.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Erratum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in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: BMJ. 2020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Nov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9;371:m4269. PMID: 32601102; PMCID: PMC7322666.</a:t>
            </a:r>
            <a:endParaRPr lang="ru-RU" sz="2000" b="0" strike="noStrike" spc="-1" dirty="0">
              <a:latin typeface="Arial"/>
            </a:endParaRPr>
          </a:p>
          <a:p>
            <a:pPr marL="457200" indent="-303840">
              <a:lnSpc>
                <a:spcPct val="100000"/>
              </a:lnSpc>
              <a:buClr>
                <a:srgbClr val="212121"/>
              </a:buClr>
              <a:buFont typeface="StarSymbol"/>
              <a:buAutoNum type="arabicPeriod"/>
            </a:pP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Marangoni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F,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Martini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D,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Scaglioni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S,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Sculati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M,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Donini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LM,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Leonardi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F,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Agostoni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C,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Castelnuovo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G,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Ferrara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N,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Ghiselli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A,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Giampietro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M,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Maffeis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C,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Porrini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M,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Barbi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B,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Poli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A.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Snacking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in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nutrition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and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health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Int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J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Food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Sci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Nutr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. 2019 Dec;70(8):909-923.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doi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: 10.1080/09637486.2019.1595543.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Epub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2019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Apr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10. PMID: 30969153.</a:t>
            </a:r>
            <a:endParaRPr lang="ru-RU" sz="2000" b="0" strike="noStrike" spc="-1" dirty="0">
              <a:latin typeface="Arial"/>
            </a:endParaRPr>
          </a:p>
          <a:p>
            <a:pPr marL="457200" indent="-303840">
              <a:lnSpc>
                <a:spcPct val="100000"/>
              </a:lnSpc>
              <a:buClr>
                <a:srgbClr val="212121"/>
              </a:buClr>
              <a:buFont typeface="StarSymbol"/>
              <a:buAutoNum type="arabicPeriod"/>
            </a:pP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Wahlqvist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ML.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Food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structure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is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critical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for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optimal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health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Food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Funct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. 2016 Mar;7(3):1245-50.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doi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: 10.1039/c5fo01285f. PMID: 26667120.</a:t>
            </a:r>
            <a:endParaRPr lang="ru-RU" sz="2000" b="0" strike="noStrike" spc="-1" dirty="0">
              <a:latin typeface="Arial"/>
            </a:endParaRPr>
          </a:p>
          <a:p>
            <a:pPr marL="457200" indent="-303840">
              <a:lnSpc>
                <a:spcPct val="100000"/>
              </a:lnSpc>
              <a:buClr>
                <a:srgbClr val="212121"/>
              </a:buClr>
              <a:buFont typeface="StarSymbol"/>
              <a:buAutoNum type="arabicPeriod"/>
            </a:pP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SINCLAIR HM.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Food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and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health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Br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Med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J. 1957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Dec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 14;2(5058):1424-6. </a:t>
            </a:r>
            <a:r>
              <a:rPr lang="ru-RU" sz="2000" b="0" strike="noStrike" spc="-1" dirty="0" err="1">
                <a:solidFill>
                  <a:srgbClr val="212121"/>
                </a:solidFill>
                <a:latin typeface="Roboto Medium"/>
                <a:ea typeface="Roboto Medium"/>
              </a:rPr>
              <a:t>doi</a:t>
            </a:r>
            <a:r>
              <a:rPr lang="ru-RU" sz="2000" b="0" strike="noStrike" spc="-1" dirty="0">
                <a:solidFill>
                  <a:srgbClr val="212121"/>
                </a:solidFill>
                <a:latin typeface="Roboto Medium"/>
                <a:ea typeface="Roboto Medium"/>
              </a:rPr>
              <a:t>: 10.1136/bmj.2.5058.1424. PMID: 13489255; PMCID: PMC1963084.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5640" indent="-214920">
              <a:lnSpc>
                <a:spcPct val="115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333333"/>
                </a:solidFill>
                <a:latin typeface="Arial"/>
              </a:rPr>
              <a:t>Чрез </a:t>
            </a:r>
            <a:r>
              <a:rPr lang="ru-RU" sz="1400" b="0" strike="noStrike" spc="-1" dirty="0" err="1">
                <a:solidFill>
                  <a:srgbClr val="333333"/>
                </a:solidFill>
                <a:latin typeface="Arial"/>
              </a:rPr>
              <a:t>балансирано</a:t>
            </a:r>
            <a:r>
              <a:rPr lang="ru-RU" sz="14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400" b="0" strike="noStrike" spc="-1" dirty="0" err="1">
                <a:solidFill>
                  <a:srgbClr val="333333"/>
                </a:solidFill>
                <a:latin typeface="Arial"/>
              </a:rPr>
              <a:t>хранене</a:t>
            </a:r>
            <a:r>
              <a:rPr lang="ru-RU" sz="14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400" b="0" strike="noStrike" spc="-1" dirty="0" err="1">
                <a:solidFill>
                  <a:srgbClr val="333333"/>
                </a:solidFill>
                <a:latin typeface="Arial"/>
              </a:rPr>
              <a:t>могат</a:t>
            </a:r>
            <a:r>
              <a:rPr lang="ru-RU" sz="1400" b="0" strike="noStrike" spc="-1" dirty="0">
                <a:solidFill>
                  <a:srgbClr val="333333"/>
                </a:solidFill>
                <a:latin typeface="Arial"/>
              </a:rPr>
              <a:t> да се </a:t>
            </a:r>
            <a:r>
              <a:rPr lang="ru-RU" sz="1400" b="0" strike="noStrike" spc="-1" dirty="0" err="1">
                <a:solidFill>
                  <a:srgbClr val="333333"/>
                </a:solidFill>
                <a:latin typeface="Arial"/>
              </a:rPr>
              <a:t>избегнат</a:t>
            </a:r>
            <a:r>
              <a:rPr lang="ru-RU" sz="1400" b="0" strike="noStrike" spc="-1" dirty="0">
                <a:solidFill>
                  <a:srgbClr val="333333"/>
                </a:solidFill>
                <a:latin typeface="Arial"/>
              </a:rPr>
              <a:t> много </a:t>
            </a:r>
            <a:r>
              <a:rPr lang="ru-RU" sz="1400" b="0" strike="noStrike" spc="-1" dirty="0" err="1">
                <a:solidFill>
                  <a:srgbClr val="333333"/>
                </a:solidFill>
                <a:latin typeface="Arial"/>
              </a:rPr>
              <a:t>здравословни</a:t>
            </a:r>
            <a:r>
              <a:rPr lang="ru-RU" sz="14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400" b="0" strike="noStrike" spc="-1" dirty="0" err="1">
                <a:solidFill>
                  <a:srgbClr val="333333"/>
                </a:solidFill>
                <a:latin typeface="Arial"/>
              </a:rPr>
              <a:t>проблеми</a:t>
            </a:r>
            <a:r>
              <a:rPr lang="ru-RU" sz="1400" b="0" strike="noStrike" spc="-1" dirty="0">
                <a:solidFill>
                  <a:srgbClr val="333333"/>
                </a:solidFill>
                <a:latin typeface="Arial"/>
              </a:rPr>
              <a:t>.</a:t>
            </a:r>
            <a:endParaRPr lang="ru-RU" sz="14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5640" indent="-214920">
              <a:lnSpc>
                <a:spcPct val="100000"/>
              </a:lnSpc>
              <a:tabLst>
                <a:tab pos="0" algn="l"/>
              </a:tabLst>
            </a:pPr>
            <a:r>
              <a:rPr lang="ru-RU" sz="1300" b="0" strike="noStrike" spc="-1" dirty="0" err="1">
                <a:latin typeface="Arial"/>
              </a:rPr>
              <a:t>Повечето</a:t>
            </a:r>
            <a:r>
              <a:rPr lang="ru-RU" sz="1300" b="0" strike="noStrike" spc="-1" dirty="0">
                <a:latin typeface="Arial"/>
              </a:rPr>
              <a:t> хора се хранят </a:t>
            </a:r>
            <a:r>
              <a:rPr lang="ru-RU" sz="1300" b="0" strike="noStrike" spc="-1" dirty="0" err="1">
                <a:latin typeface="Arial"/>
              </a:rPr>
              <a:t>небалансирано</a:t>
            </a:r>
            <a:r>
              <a:rPr lang="ru-RU" sz="1300" b="0" strike="noStrike" spc="-1" dirty="0">
                <a:latin typeface="Arial"/>
              </a:rPr>
              <a:t>. </a:t>
            </a:r>
            <a:r>
              <a:rPr lang="ru-RU" sz="1300" b="0" strike="noStrike" spc="-1" dirty="0" err="1">
                <a:latin typeface="Arial"/>
              </a:rPr>
              <a:t>Това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влошава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качеството</a:t>
            </a:r>
            <a:r>
              <a:rPr lang="ru-RU" sz="1300" b="0" strike="noStrike" spc="-1" dirty="0">
                <a:latin typeface="Arial"/>
              </a:rPr>
              <a:t> на живот и не </a:t>
            </a:r>
            <a:r>
              <a:rPr lang="ru-RU" sz="1300" b="0" strike="noStrike" spc="-1" dirty="0" err="1">
                <a:latin typeface="Arial"/>
              </a:rPr>
              <a:t>позволява</a:t>
            </a:r>
            <a:r>
              <a:rPr lang="ru-RU" sz="1300" b="0" strike="noStrike" spc="-1" dirty="0">
                <a:latin typeface="Arial"/>
              </a:rPr>
              <a:t> «</a:t>
            </a:r>
            <a:r>
              <a:rPr lang="ru-RU" sz="1300" b="0" strike="noStrike" spc="-1" dirty="0" err="1">
                <a:latin typeface="Arial"/>
              </a:rPr>
              <a:t>натрупване</a:t>
            </a:r>
            <a:r>
              <a:rPr lang="ru-RU" sz="1300" b="0" strike="noStrike" spc="-1" dirty="0">
                <a:latin typeface="Arial"/>
              </a:rPr>
              <a:t>»  на </a:t>
            </a:r>
            <a:r>
              <a:rPr lang="ru-RU" sz="1300" b="0" strike="noStrike" spc="-1" dirty="0" err="1">
                <a:latin typeface="Arial"/>
              </a:rPr>
              <a:t>мускули</a:t>
            </a:r>
            <a:r>
              <a:rPr lang="ru-RU" sz="1300" b="0" strike="noStrike" spc="-1" dirty="0">
                <a:latin typeface="Arial"/>
              </a:rPr>
              <a:t> и сила. </a:t>
            </a:r>
          </a:p>
          <a:p>
            <a:pPr marL="215640" indent="-214920">
              <a:lnSpc>
                <a:spcPct val="100000"/>
              </a:lnSpc>
              <a:tabLst>
                <a:tab pos="0" algn="l"/>
              </a:tabLst>
            </a:pP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Според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утвръдените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в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Русия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норми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,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възрастните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мъже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трябва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да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получават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на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ден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от 65 до 117 г </a:t>
            </a:r>
            <a:r>
              <a:rPr lang="ru-RU" sz="1300" b="1" strike="noStrike" spc="-1" dirty="0" err="1">
                <a:solidFill>
                  <a:srgbClr val="333333"/>
                </a:solidFill>
                <a:latin typeface="Arial"/>
              </a:rPr>
              <a:t>протеини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, жените — от 58 г до 87 г </a:t>
            </a:r>
            <a:r>
              <a:rPr lang="ru-RU" sz="1300" b="1" strike="noStrike" spc="-1" dirty="0" err="1">
                <a:solidFill>
                  <a:srgbClr val="333333"/>
                </a:solidFill>
                <a:latin typeface="Arial"/>
              </a:rPr>
              <a:t>протеини</a:t>
            </a:r>
            <a:r>
              <a:rPr lang="ru-RU" sz="1300" b="1" strike="noStrike" spc="-1" dirty="0">
                <a:solidFill>
                  <a:srgbClr val="333333"/>
                </a:solidFill>
                <a:latin typeface="Arial"/>
              </a:rPr>
              <a:t>.</a:t>
            </a:r>
            <a:endParaRPr lang="ru-RU" sz="1300" b="0" strike="noStrike" spc="-1" dirty="0">
              <a:latin typeface="Arial"/>
            </a:endParaRPr>
          </a:p>
          <a:p>
            <a:pPr marL="215640" indent="-214920">
              <a:lnSpc>
                <a:spcPct val="100000"/>
              </a:lnSpc>
              <a:tabLst>
                <a:tab pos="0" algn="l"/>
              </a:tabLst>
            </a:pPr>
            <a:endParaRPr lang="ru-RU" sz="1300" b="0" strike="noStrike" spc="-1" dirty="0">
              <a:latin typeface="Arial"/>
            </a:endParaRPr>
          </a:p>
          <a:p>
            <a:pPr marL="215640" indent="-214920">
              <a:lnSpc>
                <a:spcPct val="100000"/>
              </a:lnSpc>
              <a:tabLst>
                <a:tab pos="0" algn="l"/>
              </a:tabLst>
            </a:pP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Препоръчителната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дневна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доза за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руснаците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включва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75 г </a:t>
            </a:r>
            <a:r>
              <a:rPr lang="ru-RU" sz="1300" b="1" strike="noStrike" spc="-1" dirty="0" err="1">
                <a:solidFill>
                  <a:srgbClr val="333333"/>
                </a:solidFill>
                <a:latin typeface="Arial"/>
              </a:rPr>
              <a:t>протеини</a:t>
            </a:r>
            <a:r>
              <a:rPr lang="ru-RU" sz="1300" b="1" strike="noStrike" spc="-1" dirty="0">
                <a:solidFill>
                  <a:srgbClr val="333333"/>
                </a:solidFill>
                <a:latin typeface="Arial"/>
              </a:rPr>
              <a:t>,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83 г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мазнини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, 365 г 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въглехидрати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, от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тях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захар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 65 г и 30 г  </a:t>
            </a:r>
            <a:r>
              <a:rPr lang="ru-RU" sz="1300" b="0" strike="noStrike" spc="-1" dirty="0" err="1">
                <a:solidFill>
                  <a:srgbClr val="333333"/>
                </a:solidFill>
                <a:latin typeface="Arial"/>
              </a:rPr>
              <a:t>фибри</a:t>
            </a:r>
            <a:r>
              <a:rPr lang="ru-RU" sz="1300" b="0" strike="noStrike" spc="-1" dirty="0">
                <a:solidFill>
                  <a:srgbClr val="333333"/>
                </a:solidFill>
                <a:latin typeface="Arial"/>
              </a:rPr>
              <a:t>. </a:t>
            </a:r>
            <a:endParaRPr lang="ru-RU" sz="13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5640" indent="-214920">
              <a:lnSpc>
                <a:spcPct val="100000"/>
              </a:lnSpc>
              <a:tabLst>
                <a:tab pos="0" algn="l"/>
              </a:tabLst>
            </a:pPr>
            <a:r>
              <a:rPr lang="ru-RU" sz="1300" b="0" strike="noStrike" spc="-1" dirty="0">
                <a:latin typeface="Arial"/>
              </a:rPr>
              <a:t>Именно </a:t>
            </a:r>
            <a:r>
              <a:rPr lang="ru-RU" sz="1300" b="0" strike="noStrike" spc="-1" dirty="0" err="1">
                <a:latin typeface="Arial"/>
              </a:rPr>
              <a:t>аминокиселините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са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причината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протеините</a:t>
            </a:r>
            <a:r>
              <a:rPr lang="ru-RU" sz="1300" b="0" strike="noStrike" spc="-1" dirty="0">
                <a:latin typeface="Arial"/>
              </a:rPr>
              <a:t> да </a:t>
            </a:r>
            <a:r>
              <a:rPr lang="ru-RU" sz="1300" b="0" strike="noStrike" spc="-1" dirty="0" err="1">
                <a:latin typeface="Arial"/>
              </a:rPr>
              <a:t>са</a:t>
            </a:r>
            <a:r>
              <a:rPr lang="ru-RU" sz="1300" b="0" strike="noStrike" spc="-1" dirty="0">
                <a:latin typeface="Arial"/>
              </a:rPr>
              <a:t> толкова важни. </a:t>
            </a:r>
            <a:r>
              <a:rPr lang="ru-RU" sz="1300" b="0" strike="noStrike" spc="-1" dirty="0" err="1">
                <a:latin typeface="Arial"/>
              </a:rPr>
              <a:t>По-просто</a:t>
            </a:r>
            <a:r>
              <a:rPr lang="ru-RU" sz="1300" b="0" strike="noStrike" spc="-1" dirty="0">
                <a:latin typeface="Arial"/>
              </a:rPr>
              <a:t> казано, </a:t>
            </a:r>
            <a:r>
              <a:rPr lang="ru-RU" sz="1300" b="0" strike="noStrike" spc="-1" dirty="0" err="1">
                <a:latin typeface="Arial"/>
              </a:rPr>
              <a:t>аминокиселините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са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тухлите</a:t>
            </a:r>
            <a:r>
              <a:rPr lang="ru-RU" sz="1300" b="0" strike="noStrike" spc="-1" dirty="0">
                <a:latin typeface="Arial"/>
              </a:rPr>
              <a:t> на живота. </a:t>
            </a:r>
            <a:r>
              <a:rPr lang="ru-RU" sz="1300" b="0" strike="noStrike" spc="-1" dirty="0" err="1">
                <a:latin typeface="Arial"/>
              </a:rPr>
              <a:t>Когато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приемате</a:t>
            </a:r>
            <a:r>
              <a:rPr lang="ru-RU" sz="1300" b="0" strike="noStrike" spc="-1" dirty="0">
                <a:latin typeface="Arial"/>
              </a:rPr>
              <a:t> протеин с </a:t>
            </a:r>
            <a:r>
              <a:rPr lang="ru-RU" sz="1300" b="0" strike="noStrike" spc="-1" dirty="0" err="1">
                <a:latin typeface="Arial"/>
              </a:rPr>
              <a:t>храната</a:t>
            </a:r>
            <a:r>
              <a:rPr lang="ru-RU" sz="1300" b="0" strike="noStrike" spc="-1" dirty="0">
                <a:latin typeface="Arial"/>
              </a:rPr>
              <a:t>, </a:t>
            </a:r>
            <a:r>
              <a:rPr lang="ru-RU" sz="1300" b="0" strike="noStrike" spc="-1" dirty="0" err="1">
                <a:latin typeface="Arial"/>
              </a:rPr>
              <a:t>Вашето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тяло</a:t>
            </a:r>
            <a:r>
              <a:rPr lang="ru-RU" sz="1300" b="0" strike="noStrike" spc="-1" dirty="0">
                <a:latin typeface="Arial"/>
              </a:rPr>
              <a:t> го </a:t>
            </a:r>
            <a:r>
              <a:rPr lang="ru-RU" sz="1300" b="0" strike="noStrike" spc="-1" dirty="0" err="1">
                <a:latin typeface="Arial"/>
              </a:rPr>
              <a:t>разгражда</a:t>
            </a:r>
            <a:r>
              <a:rPr lang="ru-RU" sz="1300" b="0" strike="noStrike" spc="-1" dirty="0">
                <a:latin typeface="Arial"/>
              </a:rPr>
              <a:t> на </a:t>
            </a:r>
            <a:r>
              <a:rPr lang="ru-RU" sz="1300" b="0" strike="noStrike" spc="-1" dirty="0" err="1">
                <a:latin typeface="Arial"/>
              </a:rPr>
              <a:t>отделни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аминокиселини</a:t>
            </a:r>
            <a:r>
              <a:rPr lang="ru-RU" sz="1300" b="0" strike="noStrike" spc="-1" dirty="0">
                <a:latin typeface="Arial"/>
              </a:rPr>
              <a:t>, </a:t>
            </a:r>
            <a:r>
              <a:rPr lang="ru-RU" sz="1300" b="0" strike="noStrike" spc="-1" dirty="0" err="1">
                <a:latin typeface="Arial"/>
              </a:rPr>
              <a:t>променя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подредбата</a:t>
            </a:r>
            <a:r>
              <a:rPr lang="ru-RU" sz="1300" b="0" strike="noStrike" spc="-1" dirty="0">
                <a:latin typeface="Arial"/>
              </a:rPr>
              <a:t> им, </a:t>
            </a:r>
            <a:r>
              <a:rPr lang="ru-RU" sz="1300" b="0" strike="noStrike" spc="-1" dirty="0" err="1">
                <a:latin typeface="Arial"/>
              </a:rPr>
              <a:t>складира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ги</a:t>
            </a:r>
            <a:r>
              <a:rPr lang="ru-RU" sz="1300" b="0" strike="noStrike" spc="-1" dirty="0">
                <a:latin typeface="Arial"/>
              </a:rPr>
              <a:t> и </a:t>
            </a:r>
            <a:r>
              <a:rPr lang="ru-RU" sz="1300" b="0" strike="noStrike" spc="-1" dirty="0" err="1">
                <a:latin typeface="Arial"/>
              </a:rPr>
              <a:t>ги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превръща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във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всичко</a:t>
            </a:r>
            <a:r>
              <a:rPr lang="ru-RU" sz="1300" b="0" strike="noStrike" spc="-1" dirty="0">
                <a:latin typeface="Arial"/>
              </a:rPr>
              <a:t>, </a:t>
            </a:r>
            <a:r>
              <a:rPr lang="ru-RU" sz="1300" b="0" strike="noStrike" spc="-1" dirty="0" err="1">
                <a:latin typeface="Arial"/>
              </a:rPr>
              <a:t>което</a:t>
            </a:r>
            <a:r>
              <a:rPr lang="ru-RU" sz="1300" b="0" strike="noStrike" spc="-1" dirty="0">
                <a:latin typeface="Arial"/>
              </a:rPr>
              <a:t> </a:t>
            </a:r>
            <a:r>
              <a:rPr lang="ru-RU" sz="1300" b="0" strike="noStrike" spc="-1" dirty="0" err="1">
                <a:latin typeface="Arial"/>
              </a:rPr>
              <a:t>му</a:t>
            </a:r>
            <a:r>
              <a:rPr lang="ru-RU" sz="1300" b="0" strike="noStrike" spc="-1" dirty="0">
                <a:latin typeface="Arial"/>
              </a:rPr>
              <a:t> е необходимо в </a:t>
            </a:r>
            <a:r>
              <a:rPr lang="ru-RU" sz="1300" b="0" strike="noStrike" spc="-1" dirty="0" err="1">
                <a:latin typeface="Arial"/>
              </a:rPr>
              <a:t>дадения</a:t>
            </a:r>
            <a:r>
              <a:rPr lang="ru-RU" sz="1300" b="0" strike="noStrike" spc="-1" dirty="0">
                <a:latin typeface="Arial"/>
              </a:rPr>
              <a:t> момент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4F0C7008-C856-476E-B53D-8E1DAB079FD0}" type="slidenum">
              <a:rPr lang="ru-RU" sz="1400" b="0" strike="noStrike" spc="-1" smtClean="0">
                <a:latin typeface="Times New Roman"/>
              </a:rPr>
              <a:t>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5666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1, 2 – </a:t>
            </a:r>
            <a:r>
              <a:rPr lang="ru-RU" sz="2000" b="0" strike="noStrike" spc="-1" dirty="0" err="1">
                <a:latin typeface="Arial"/>
              </a:rPr>
              <a:t>необходими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са</a:t>
            </a:r>
            <a:r>
              <a:rPr lang="ru-RU" sz="2000" b="0" strike="noStrike" spc="-1" dirty="0">
                <a:latin typeface="Arial"/>
              </a:rPr>
              <a:t> за синтеза на </a:t>
            </a:r>
            <a:r>
              <a:rPr lang="ru-RU" sz="2000" b="0" strike="noStrike" spc="-1" dirty="0" err="1">
                <a:latin typeface="Arial"/>
              </a:rPr>
              <a:t>хемоглобин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стабилизират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процесите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енергообезпечаване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повишават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издръжливостта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3 – </a:t>
            </a:r>
            <a:r>
              <a:rPr lang="ru-RU" sz="2000" b="0" strike="noStrike" spc="-1" dirty="0" err="1">
                <a:latin typeface="Arial"/>
              </a:rPr>
              <a:t>съдържа</a:t>
            </a:r>
            <a:r>
              <a:rPr lang="ru-RU" sz="2000" b="0" strike="noStrike" spc="-1" dirty="0">
                <a:latin typeface="Arial"/>
              </a:rPr>
              <a:t> се в </a:t>
            </a:r>
            <a:r>
              <a:rPr lang="ru-RU" sz="2000" b="0" strike="noStrike" spc="-1" dirty="0" err="1">
                <a:latin typeface="Arial"/>
              </a:rPr>
              <a:t>протеините</a:t>
            </a:r>
            <a:r>
              <a:rPr lang="ru-RU" sz="2000" b="0" strike="noStrike" spc="-1" dirty="0">
                <a:latin typeface="Arial"/>
              </a:rPr>
              <a:t> от </a:t>
            </a:r>
            <a:r>
              <a:rPr lang="ru-RU" sz="2000" b="0" strike="noStrike" spc="-1" dirty="0" err="1">
                <a:latin typeface="Arial"/>
              </a:rPr>
              <a:t>животински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произход</a:t>
            </a:r>
            <a:r>
              <a:rPr lang="ru-RU" sz="2000" b="0" strike="noStrike" spc="-1" dirty="0">
                <a:latin typeface="Arial"/>
              </a:rPr>
              <a:t>, необходима е за </a:t>
            </a:r>
            <a:r>
              <a:rPr lang="ru-RU" sz="2000" b="0" strike="noStrike" spc="-1" dirty="0" err="1">
                <a:latin typeface="Arial"/>
              </a:rPr>
              <a:t>възстановяване</a:t>
            </a:r>
            <a:r>
              <a:rPr lang="ru-RU" sz="2000" b="0" strike="noStrike" spc="-1" dirty="0">
                <a:latin typeface="Arial"/>
              </a:rPr>
              <a:t> след </a:t>
            </a:r>
            <a:r>
              <a:rPr lang="ru-RU" sz="2000" b="0" strike="noStrike" spc="-1" dirty="0" err="1">
                <a:latin typeface="Arial"/>
              </a:rPr>
              <a:t>травми</a:t>
            </a:r>
            <a:r>
              <a:rPr lang="ru-RU" sz="2000" b="0" strike="noStrike" spc="-1" dirty="0">
                <a:latin typeface="Arial"/>
              </a:rPr>
              <a:t>, за </a:t>
            </a:r>
            <a:r>
              <a:rPr lang="ru-RU" sz="2000" b="0" strike="noStrike" spc="-1" dirty="0" err="1">
                <a:latin typeface="Arial"/>
              </a:rPr>
              <a:t>образуване</a:t>
            </a:r>
            <a:r>
              <a:rPr lang="ru-RU" sz="2000" b="0" strike="noStrike" spc="-1" dirty="0">
                <a:latin typeface="Arial"/>
              </a:rPr>
              <a:t> на анти­тела, </a:t>
            </a:r>
            <a:r>
              <a:rPr lang="ru-RU" sz="2000" b="0" strike="noStrike" spc="-1" dirty="0" err="1">
                <a:latin typeface="Arial"/>
              </a:rPr>
              <a:t>хормони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ензими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подобрява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усвояването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калция</a:t>
            </a:r>
            <a:r>
              <a:rPr lang="ru-RU" sz="2000" b="0" strike="noStrike" spc="-1" dirty="0">
                <a:latin typeface="Arial"/>
              </a:rPr>
              <a:t> от </a:t>
            </a:r>
            <a:r>
              <a:rPr lang="ru-RU" sz="2000" b="0" strike="noStrike" spc="-1" dirty="0" err="1">
                <a:latin typeface="Arial"/>
              </a:rPr>
              <a:t>кръвта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транспортирането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му</a:t>
            </a:r>
            <a:r>
              <a:rPr lang="ru-RU" sz="2000" b="0" strike="noStrike" spc="-1" dirty="0">
                <a:latin typeface="Arial"/>
              </a:rPr>
              <a:t> до </a:t>
            </a:r>
            <a:r>
              <a:rPr lang="ru-RU" sz="2000" b="0" strike="noStrike" spc="-1" dirty="0" err="1">
                <a:latin typeface="Arial"/>
              </a:rPr>
              <a:t>костната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тъкан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4 – </a:t>
            </a:r>
            <a:r>
              <a:rPr lang="ru-RU" sz="2000" b="0" strike="noStrike" spc="-1" dirty="0" err="1">
                <a:latin typeface="Arial"/>
              </a:rPr>
              <a:t>осъществява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връзка</a:t>
            </a:r>
            <a:r>
              <a:rPr lang="ru-RU" sz="2000" b="0" strike="noStrike" spc="-1" dirty="0">
                <a:latin typeface="Arial"/>
              </a:rPr>
              <a:t> между </a:t>
            </a:r>
            <a:r>
              <a:rPr lang="ru-RU" sz="2000" b="0" strike="noStrike" spc="-1" dirty="0" err="1">
                <a:latin typeface="Arial"/>
              </a:rPr>
              <a:t>невроните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главния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мозък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подобрява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паметта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поддържа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бодрост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ясност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мисленето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допринася</a:t>
            </a:r>
            <a:r>
              <a:rPr lang="ru-RU" sz="2000" b="0" strike="noStrike" spc="-1" dirty="0">
                <a:latin typeface="Arial"/>
              </a:rPr>
              <a:t> за </a:t>
            </a:r>
            <a:r>
              <a:rPr lang="ru-RU" sz="2000" b="0" strike="noStrike" spc="-1" dirty="0" err="1">
                <a:latin typeface="Arial"/>
              </a:rPr>
              <a:t>отделянето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ендорфини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които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влияят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положително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настроението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5 – </a:t>
            </a:r>
            <a:r>
              <a:rPr lang="ru-RU" sz="2000" b="0" strike="noStrike" spc="-1" dirty="0" err="1">
                <a:latin typeface="Arial"/>
              </a:rPr>
              <a:t>стимулира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функциите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мозъка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уско­рява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метаболитните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процеси</a:t>
            </a:r>
            <a:r>
              <a:rPr lang="ru-RU" sz="2000" b="0" strike="noStrike" spc="-1" dirty="0">
                <a:latin typeface="Arial"/>
              </a:rPr>
              <a:t> в </a:t>
            </a:r>
            <a:r>
              <a:rPr lang="ru-RU" sz="2000" b="0" strike="noStrike" spc="-1" dirty="0" err="1">
                <a:latin typeface="Arial"/>
              </a:rPr>
              <a:t>мускулите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премахвайки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нежелателните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мастни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отлагания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предотвратява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напрежението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увреж­дането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мускулите</a:t>
            </a:r>
            <a:r>
              <a:rPr lang="ru-RU" sz="2000" b="0" strike="noStrike" spc="-1" dirty="0">
                <a:latin typeface="Arial"/>
              </a:rPr>
              <a:t> след </a:t>
            </a:r>
            <a:r>
              <a:rPr lang="ru-RU" sz="2000" b="0" strike="noStrike" spc="-1" dirty="0" err="1">
                <a:latin typeface="Arial"/>
              </a:rPr>
              <a:t>уморителна</a:t>
            </a:r>
            <a:r>
              <a:rPr lang="ru-RU" sz="2000" b="0" strike="noStrike" spc="-1" dirty="0">
                <a:latin typeface="Arial"/>
              </a:rPr>
              <a:t> работа или тренировки, </a:t>
            </a:r>
            <a:r>
              <a:rPr lang="ru-RU" sz="2000" b="0" strike="noStrike" spc="-1" dirty="0" err="1">
                <a:latin typeface="Arial"/>
              </a:rPr>
              <a:t>повишава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хидратацията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мускулните</a:t>
            </a:r>
            <a:r>
              <a:rPr lang="ru-RU" sz="2000" b="0" strike="noStrike" spc="-1" dirty="0">
                <a:latin typeface="Arial"/>
              </a:rPr>
              <a:t> клетки, </a:t>
            </a:r>
            <a:r>
              <a:rPr lang="ru-RU" sz="2000" b="0" strike="noStrike" spc="-1" dirty="0" err="1">
                <a:latin typeface="Arial"/>
              </a:rPr>
              <a:t>допринася</a:t>
            </a:r>
            <a:r>
              <a:rPr lang="ru-RU" sz="2000" b="0" strike="noStrike" spc="-1" dirty="0">
                <a:latin typeface="Arial"/>
              </a:rPr>
              <a:t> за </a:t>
            </a:r>
            <a:r>
              <a:rPr lang="ru-RU" sz="2000" b="0" strike="noStrike" spc="-1" dirty="0" err="1">
                <a:latin typeface="Arial"/>
              </a:rPr>
              <a:t>растежа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възстановяването</a:t>
            </a:r>
            <a:r>
              <a:rPr lang="ru-RU" sz="2000" b="0" strike="noStrike" spc="-1" dirty="0">
                <a:latin typeface="Arial"/>
              </a:rPr>
              <a:t> им.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6 – </a:t>
            </a:r>
            <a:r>
              <a:rPr lang="ru-RU" sz="2000" b="0" strike="noStrike" spc="-1" dirty="0" err="1">
                <a:latin typeface="Arial"/>
              </a:rPr>
              <a:t>повишава</a:t>
            </a:r>
            <a:r>
              <a:rPr lang="ru-RU" sz="2000" b="0" strike="noStrike" spc="-1" dirty="0">
                <a:latin typeface="Arial"/>
              </a:rPr>
              <a:t> синтеза на холин, </a:t>
            </a:r>
            <a:r>
              <a:rPr lang="ru-RU" sz="2000" b="0" strike="noStrike" spc="-1" dirty="0" err="1">
                <a:latin typeface="Arial"/>
              </a:rPr>
              <a:t>имуноглобулини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антители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понижава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нивото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холестерол</a:t>
            </a:r>
            <a:r>
              <a:rPr lang="ru-RU" sz="2000" b="0" strike="noStrike" spc="-1" dirty="0">
                <a:latin typeface="Arial"/>
              </a:rPr>
              <a:t> в </a:t>
            </a:r>
            <a:r>
              <a:rPr lang="ru-RU" sz="2000" b="0" strike="noStrike" spc="-1" dirty="0" err="1">
                <a:latin typeface="Arial"/>
              </a:rPr>
              <a:t>кръвта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предотвратява</a:t>
            </a:r>
            <a:r>
              <a:rPr lang="ru-RU" sz="2000" b="0" strike="noStrike" spc="-1" dirty="0">
                <a:latin typeface="Arial"/>
              </a:rPr>
              <a:t>  </a:t>
            </a:r>
            <a:r>
              <a:rPr lang="ru-RU" sz="2000" b="0" strike="noStrike" spc="-1" dirty="0" err="1">
                <a:latin typeface="Arial"/>
              </a:rPr>
              <a:t>омазняването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черния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дроб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7 – </a:t>
            </a:r>
            <a:r>
              <a:rPr lang="ru-RU" sz="2000" b="0" strike="noStrike" spc="-1" dirty="0" err="1">
                <a:latin typeface="Arial"/>
              </a:rPr>
              <a:t>допринася</a:t>
            </a:r>
            <a:r>
              <a:rPr lang="ru-RU" sz="2000" b="0" strike="noStrike" spc="-1" dirty="0">
                <a:latin typeface="Arial"/>
              </a:rPr>
              <a:t> за </a:t>
            </a:r>
            <a:r>
              <a:rPr lang="ru-RU" sz="2000" b="0" strike="noStrike" spc="-1" dirty="0" err="1">
                <a:latin typeface="Arial"/>
              </a:rPr>
              <a:t>изработването</a:t>
            </a:r>
            <a:r>
              <a:rPr lang="ru-RU" sz="2000" b="0" strike="noStrike" spc="-1" dirty="0">
                <a:latin typeface="Arial"/>
              </a:rPr>
              <a:t> на инсулин, </a:t>
            </a:r>
            <a:r>
              <a:rPr lang="ru-RU" sz="2000" b="0" strike="noStrike" spc="-1" dirty="0" err="1">
                <a:latin typeface="Arial"/>
              </a:rPr>
              <a:t>както</a:t>
            </a:r>
            <a:r>
              <a:rPr lang="ru-RU" sz="2000" b="0" strike="noStrike" spc="-1" dirty="0">
                <a:latin typeface="Arial"/>
              </a:rPr>
              <a:t> и за </a:t>
            </a:r>
            <a:r>
              <a:rPr lang="ru-RU" sz="2000" b="0" strike="noStrike" spc="-1" dirty="0" err="1">
                <a:latin typeface="Arial"/>
              </a:rPr>
              <a:t>увеличаването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мускулната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маса</a:t>
            </a:r>
            <a:r>
              <a:rPr lang="ru-RU" sz="2000" b="0" strike="noStrike" spc="-1" dirty="0">
                <a:latin typeface="Arial"/>
              </a:rPr>
              <a:t>. Действа </a:t>
            </a:r>
            <a:r>
              <a:rPr lang="ru-RU" sz="2000" b="0" strike="noStrike" spc="-1" dirty="0" err="1">
                <a:latin typeface="Arial"/>
              </a:rPr>
              <a:t>като</a:t>
            </a:r>
            <a:r>
              <a:rPr lang="ru-RU" sz="2000" b="0" strike="noStrike" spc="-1" dirty="0">
                <a:latin typeface="Arial"/>
              </a:rPr>
              <a:t> силен </a:t>
            </a:r>
            <a:r>
              <a:rPr lang="ru-RU" sz="2000" b="0" strike="noStrike" spc="-1" dirty="0" err="1">
                <a:latin typeface="Arial"/>
              </a:rPr>
              <a:t>антиокислител</a:t>
            </a:r>
            <a:r>
              <a:rPr lang="ru-RU" sz="2000" b="0" strike="noStrike" spc="-1" dirty="0">
                <a:latin typeface="Arial"/>
              </a:rPr>
              <a:t> и благодарение на </a:t>
            </a:r>
            <a:r>
              <a:rPr lang="ru-RU" sz="2000" b="0" strike="noStrike" spc="-1" dirty="0" err="1">
                <a:latin typeface="Arial"/>
              </a:rPr>
              <a:t>това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предотвратява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окисляването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мазнините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поддържа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здравословно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ниво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липидите</a:t>
            </a:r>
            <a:r>
              <a:rPr lang="ru-RU" sz="2000" b="0" strike="noStrike" spc="-1" dirty="0">
                <a:latin typeface="Arial"/>
              </a:rPr>
              <a:t> в </a:t>
            </a:r>
            <a:r>
              <a:rPr lang="ru-RU" sz="2000" b="0" strike="noStrike" spc="-1" dirty="0" err="1">
                <a:latin typeface="Arial"/>
              </a:rPr>
              <a:t>кръвта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8 – </a:t>
            </a:r>
            <a:r>
              <a:rPr lang="ru-RU" sz="2000" b="0" strike="noStrike" spc="-1" dirty="0" err="1">
                <a:latin typeface="Arial"/>
              </a:rPr>
              <a:t>извежда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млечната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киселина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амоняка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възстановява</a:t>
            </a:r>
            <a:r>
              <a:rPr lang="ru-RU" sz="2000" b="0" strike="noStrike" spc="-1" dirty="0">
                <a:latin typeface="Arial"/>
              </a:rPr>
              <a:t> запасите от АТФ (а </a:t>
            </a:r>
            <a:r>
              <a:rPr lang="ru-RU" sz="2000" b="0" strike="noStrike" spc="-1" dirty="0" err="1">
                <a:latin typeface="Arial"/>
              </a:rPr>
              <a:t>съответно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енергията</a:t>
            </a:r>
            <a:r>
              <a:rPr lang="ru-RU" sz="2000" b="0" strike="noStrike" spc="-1" dirty="0">
                <a:latin typeface="Arial"/>
              </a:rPr>
              <a:t>) и </a:t>
            </a:r>
            <a:r>
              <a:rPr lang="ru-RU" sz="2000" b="0" strike="noStrike" spc="-1" dirty="0" err="1">
                <a:latin typeface="Arial"/>
              </a:rPr>
              <a:t>креатинфосфат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осигурява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естественото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изработване</a:t>
            </a:r>
            <a:r>
              <a:rPr lang="ru-RU" sz="2000" b="0" strike="noStrike" spc="-1" dirty="0">
                <a:latin typeface="Arial"/>
              </a:rPr>
              <a:t> на аргинин от организма.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9 – необходима е за </a:t>
            </a:r>
            <a:r>
              <a:rPr lang="ru-RU" sz="2000" b="0" strike="noStrike" spc="-1" dirty="0" err="1">
                <a:latin typeface="Arial"/>
              </a:rPr>
              <a:t>изграждане</a:t>
            </a:r>
            <a:r>
              <a:rPr lang="ru-RU" sz="2000" b="0" strike="noStrike" spc="-1" dirty="0">
                <a:latin typeface="Arial"/>
              </a:rPr>
              <a:t> и развитие на </a:t>
            </a:r>
            <a:r>
              <a:rPr lang="ru-RU" sz="2000" b="0" strike="noStrike" spc="-1" dirty="0" err="1">
                <a:latin typeface="Arial"/>
              </a:rPr>
              <a:t>мускулна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тъкан</a:t>
            </a:r>
            <a:r>
              <a:rPr lang="ru-RU" sz="2000" b="0" strike="noStrike" spc="-1" dirty="0">
                <a:latin typeface="Arial"/>
              </a:rPr>
              <a:t>, синтез на протеин и </a:t>
            </a:r>
            <a:r>
              <a:rPr lang="ru-RU" sz="2000" b="0" strike="noStrike" spc="-1" dirty="0" err="1">
                <a:latin typeface="Arial"/>
              </a:rPr>
              <a:t>укрепване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имунната</a:t>
            </a:r>
            <a:r>
              <a:rPr lang="ru-RU" sz="2000" b="0" strike="noStrike" spc="-1" dirty="0">
                <a:latin typeface="Arial"/>
              </a:rPr>
              <a:t> система. </a:t>
            </a:r>
            <a:r>
              <a:rPr lang="ru-RU" sz="2000" b="0" strike="noStrike" spc="-1" dirty="0" err="1">
                <a:latin typeface="Arial"/>
              </a:rPr>
              <a:t>Допринася</a:t>
            </a:r>
            <a:r>
              <a:rPr lang="ru-RU" sz="2000" b="0" strike="noStrike" spc="-1" dirty="0">
                <a:latin typeface="Arial"/>
              </a:rPr>
              <a:t> за </a:t>
            </a:r>
            <a:r>
              <a:rPr lang="ru-RU" sz="2000" b="0" strike="noStrike" spc="-1" dirty="0" err="1">
                <a:latin typeface="Arial"/>
              </a:rPr>
              <a:t>заздравяване</a:t>
            </a:r>
            <a:r>
              <a:rPr lang="ru-RU" sz="2000" b="0" strike="noStrike" spc="-1" dirty="0">
                <a:latin typeface="Arial"/>
              </a:rPr>
              <a:t> на раните, </a:t>
            </a:r>
            <a:r>
              <a:rPr lang="ru-RU" sz="2000" b="0" strike="noStrike" spc="-1" dirty="0" err="1">
                <a:latin typeface="Arial"/>
              </a:rPr>
              <a:t>зарастване</a:t>
            </a:r>
            <a:r>
              <a:rPr lang="ru-RU" sz="2000" b="0" strike="noStrike" spc="-1" dirty="0">
                <a:latin typeface="Arial"/>
              </a:rPr>
              <a:t> на костите, </a:t>
            </a:r>
            <a:r>
              <a:rPr lang="ru-RU" sz="2000" b="0" strike="noStrike" spc="-1" dirty="0" err="1">
                <a:latin typeface="Arial"/>
              </a:rPr>
              <a:t>стабилизира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нивото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кръвната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захар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понижава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лошия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холестерол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стимулира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хормона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растежа</a:t>
            </a:r>
            <a:r>
              <a:rPr lang="ru-RU" sz="2000" b="0" strike="noStrike" spc="-1" dirty="0">
                <a:latin typeface="Arial"/>
              </a:rPr>
              <a:t>. Служи </a:t>
            </a:r>
            <a:r>
              <a:rPr lang="ru-RU" sz="2000" b="0" strike="noStrike" spc="-1" dirty="0" err="1">
                <a:latin typeface="Arial"/>
              </a:rPr>
              <a:t>като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източник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енергия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клетъчно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ниво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10 – </a:t>
            </a:r>
            <a:r>
              <a:rPr lang="ru-RU" sz="2000" b="0" strike="noStrike" spc="-1" dirty="0" err="1">
                <a:latin typeface="Arial"/>
              </a:rPr>
              <a:t>съдържа</a:t>
            </a:r>
            <a:r>
              <a:rPr lang="ru-RU" sz="2000" b="0" strike="noStrike" spc="-1" dirty="0">
                <a:latin typeface="Arial"/>
              </a:rPr>
              <a:t> се в </a:t>
            </a:r>
            <a:r>
              <a:rPr lang="ru-RU" sz="2000" b="0" strike="noStrike" spc="-1" dirty="0" err="1">
                <a:latin typeface="Arial"/>
              </a:rPr>
              <a:t>състава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активните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центрове</a:t>
            </a:r>
            <a:r>
              <a:rPr lang="ru-RU" sz="2000" b="0" strike="noStrike" spc="-1" dirty="0">
                <a:latin typeface="Arial"/>
              </a:rPr>
              <a:t> на много </a:t>
            </a:r>
            <a:r>
              <a:rPr lang="ru-RU" sz="2000" b="0" strike="noStrike" spc="-1" dirty="0" err="1">
                <a:latin typeface="Arial"/>
              </a:rPr>
              <a:t>ензими</a:t>
            </a:r>
            <a:r>
              <a:rPr lang="ru-RU" sz="2000" b="0" strike="noStrike" spc="-1" dirty="0">
                <a:latin typeface="Arial"/>
              </a:rPr>
              <a:t>; </a:t>
            </a:r>
            <a:r>
              <a:rPr lang="ru-RU" sz="2000" b="0" strike="noStrike" spc="-1" dirty="0" err="1">
                <a:latin typeface="Arial"/>
              </a:rPr>
              <a:t>явява</a:t>
            </a:r>
            <a:r>
              <a:rPr lang="ru-RU" sz="2000" b="0" strike="noStrike" spc="-1" dirty="0">
                <a:latin typeface="Arial"/>
              </a:rPr>
              <a:t> се </a:t>
            </a:r>
            <a:r>
              <a:rPr lang="ru-RU" sz="2000" b="0" strike="noStrike" spc="-1" dirty="0" err="1">
                <a:latin typeface="Arial"/>
              </a:rPr>
              <a:t>предшественик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хистамина</a:t>
            </a:r>
            <a:r>
              <a:rPr lang="ru-RU" sz="2000" b="0" strike="noStrike" spc="-1" dirty="0">
                <a:latin typeface="Arial"/>
              </a:rPr>
              <a:t> в биосинтеза; </a:t>
            </a:r>
            <a:r>
              <a:rPr lang="ru-RU" sz="2000" b="0" strike="noStrike" spc="-1" dirty="0" err="1">
                <a:latin typeface="Arial"/>
              </a:rPr>
              <a:t>допринася</a:t>
            </a:r>
            <a:r>
              <a:rPr lang="ru-RU" sz="2000" b="0" strike="noStrike" spc="-1" dirty="0">
                <a:latin typeface="Arial"/>
              </a:rPr>
              <a:t> за </a:t>
            </a:r>
            <a:r>
              <a:rPr lang="ru-RU" sz="2000" b="0" strike="noStrike" spc="-1" dirty="0" err="1">
                <a:latin typeface="Arial"/>
              </a:rPr>
              <a:t>растежа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възстановяването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тъканите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Играе</a:t>
            </a:r>
            <a:r>
              <a:rPr lang="ru-RU" sz="2000" b="0" strike="noStrike" spc="-1" dirty="0">
                <a:latin typeface="Arial"/>
              </a:rPr>
              <a:t> важна роля в метаболизма на </a:t>
            </a:r>
            <a:r>
              <a:rPr lang="ru-RU" sz="2000" b="0" strike="noStrike" spc="-1" dirty="0" err="1">
                <a:latin typeface="Arial"/>
              </a:rPr>
              <a:t>протеините</a:t>
            </a:r>
            <a:r>
              <a:rPr lang="ru-RU" sz="2000" b="0" strike="noStrike" spc="-1" dirty="0">
                <a:latin typeface="Arial"/>
              </a:rPr>
              <a:t>, в синтеза на </a:t>
            </a:r>
            <a:r>
              <a:rPr lang="ru-RU" sz="2000" b="0" strike="noStrike" spc="-1" dirty="0" err="1">
                <a:latin typeface="Arial"/>
              </a:rPr>
              <a:t>хемоглобин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еритроцити</a:t>
            </a:r>
            <a:r>
              <a:rPr lang="ru-RU" sz="2000" b="0" strike="noStrike" spc="-1" dirty="0">
                <a:latin typeface="Arial"/>
              </a:rPr>
              <a:t> и </a:t>
            </a:r>
            <a:r>
              <a:rPr lang="ru-RU" sz="2000" b="0" strike="noStrike" spc="-1" dirty="0" err="1">
                <a:latin typeface="Arial"/>
              </a:rPr>
              <a:t>левкоцити</a:t>
            </a:r>
            <a:r>
              <a:rPr lang="ru-RU" sz="2000" b="0" strike="noStrike" spc="-1" dirty="0">
                <a:latin typeface="Arial"/>
              </a:rPr>
              <a:t>; </a:t>
            </a:r>
            <a:r>
              <a:rPr lang="ru-RU" sz="2000" b="0" strike="noStrike" spc="-1" dirty="0" err="1">
                <a:latin typeface="Arial"/>
              </a:rPr>
              <a:t>явява</a:t>
            </a:r>
            <a:r>
              <a:rPr lang="ru-RU" sz="2000" b="0" strike="noStrike" spc="-1" dirty="0">
                <a:latin typeface="Arial"/>
              </a:rPr>
              <a:t> се един от най-</a:t>
            </a:r>
            <a:r>
              <a:rPr lang="ru-RU" sz="2000" b="0" strike="noStrike" spc="-1" dirty="0" err="1">
                <a:latin typeface="Arial"/>
              </a:rPr>
              <a:t>важните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регулатори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съсирването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кръвта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Използва</a:t>
            </a:r>
            <a:r>
              <a:rPr lang="ru-RU" sz="2000" b="0" strike="noStrike" spc="-1" dirty="0">
                <a:latin typeface="Arial"/>
              </a:rPr>
              <a:t> се при лечение на </a:t>
            </a:r>
            <a:r>
              <a:rPr lang="ru-RU" sz="2000" b="0" strike="noStrike" spc="-1" dirty="0" err="1">
                <a:latin typeface="Arial"/>
              </a:rPr>
              <a:t>ревматоидни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артрити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алергии</a:t>
            </a:r>
            <a:r>
              <a:rPr lang="ru-RU" sz="2000" b="0" strike="noStrike" spc="-1" dirty="0">
                <a:latin typeface="Arial"/>
              </a:rPr>
              <a:t>, язви и анемия. </a:t>
            </a:r>
          </a:p>
          <a:p>
            <a:pPr marL="216000" indent="-215640">
              <a:lnSpc>
                <a:spcPct val="90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Arial"/>
              </a:rPr>
              <a:t>11 – </a:t>
            </a:r>
            <a:r>
              <a:rPr lang="ru-RU" sz="2000" b="0" strike="noStrike" spc="-1" dirty="0" err="1">
                <a:latin typeface="Arial"/>
              </a:rPr>
              <a:t>сяросъдържаща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аминокиселина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която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играе</a:t>
            </a:r>
            <a:r>
              <a:rPr lang="ru-RU" sz="2000" b="0" strike="noStrike" spc="-1" dirty="0">
                <a:latin typeface="Arial"/>
              </a:rPr>
              <a:t> важна роля в </a:t>
            </a:r>
            <a:r>
              <a:rPr lang="ru-RU" sz="2000" b="0" strike="noStrike" spc="-1" dirty="0" err="1">
                <a:latin typeface="Arial"/>
              </a:rPr>
              <a:t>процесите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формиране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тъканите</a:t>
            </a:r>
            <a:r>
              <a:rPr lang="ru-RU" sz="2000" b="0" strike="noStrike" spc="-1" dirty="0">
                <a:latin typeface="Arial"/>
              </a:rPr>
              <a:t> на </a:t>
            </a:r>
            <a:r>
              <a:rPr lang="ru-RU" sz="2000" b="0" strike="noStrike" spc="-1" dirty="0" err="1">
                <a:latin typeface="Arial"/>
              </a:rPr>
              <a:t>кожата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има</a:t>
            </a:r>
            <a:r>
              <a:rPr lang="ru-RU" sz="2000" b="0" strike="noStrike" spc="-1" dirty="0">
                <a:latin typeface="Arial"/>
              </a:rPr>
              <a:t> значение и за </a:t>
            </a:r>
            <a:r>
              <a:rPr lang="ru-RU" sz="2000" b="0" strike="noStrike" spc="-1" dirty="0" err="1">
                <a:latin typeface="Arial"/>
              </a:rPr>
              <a:t>дезинтоксикационните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процеси</a:t>
            </a:r>
            <a:r>
              <a:rPr lang="ru-RU" sz="2000" b="0" strike="noStrike" spc="-1" dirty="0">
                <a:latin typeface="Arial"/>
              </a:rPr>
              <a:t>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(*)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Platell</a:t>
            </a:r>
            <a:r>
              <a:rPr lang="ru-RU" sz="2000" b="0" strike="noStrike" spc="-1" dirty="0">
                <a:latin typeface="Arial"/>
              </a:rPr>
              <a:t>, C., Kong, S.-E., </a:t>
            </a:r>
            <a:r>
              <a:rPr lang="ru-RU" sz="2000" b="0" strike="noStrike" spc="-1" dirty="0" err="1">
                <a:latin typeface="Arial"/>
              </a:rPr>
              <a:t>McCauley</a:t>
            </a:r>
            <a:r>
              <a:rPr lang="ru-RU" sz="2000" b="0" strike="noStrike" spc="-1" dirty="0">
                <a:latin typeface="Arial"/>
              </a:rPr>
              <a:t>, R.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Hall, J.C. (2000),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. Journal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Gastroenterology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Hepatology</a:t>
            </a:r>
            <a:r>
              <a:rPr lang="ru-RU" sz="2000" b="0" strike="noStrike" spc="-1" dirty="0">
                <a:latin typeface="Arial"/>
              </a:rPr>
              <a:t>, 15: 706-717.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Nie</a:t>
            </a:r>
            <a:r>
              <a:rPr lang="ru-RU" sz="2000" b="0" strike="noStrike" spc="-1" dirty="0">
                <a:latin typeface="Arial"/>
              </a:rPr>
              <a:t> C, </a:t>
            </a:r>
            <a:r>
              <a:rPr lang="ru-RU" sz="2000" b="0" strike="noStrike" spc="-1" dirty="0" err="1">
                <a:latin typeface="Arial"/>
              </a:rPr>
              <a:t>He</a:t>
            </a:r>
            <a:r>
              <a:rPr lang="ru-RU" sz="2000" b="0" strike="noStrike" spc="-1" dirty="0">
                <a:latin typeface="Arial"/>
              </a:rPr>
              <a:t> T, </a:t>
            </a:r>
            <a:r>
              <a:rPr lang="ru-RU" sz="2000" b="0" strike="noStrike" spc="-1" dirty="0" err="1">
                <a:latin typeface="Arial"/>
              </a:rPr>
              <a:t>Zhang</a:t>
            </a:r>
            <a:r>
              <a:rPr lang="ru-RU" sz="2000" b="0" strike="noStrike" spc="-1" dirty="0">
                <a:latin typeface="Arial"/>
              </a:rPr>
              <a:t> W, </a:t>
            </a:r>
            <a:r>
              <a:rPr lang="ru-RU" sz="2000" b="0" strike="noStrike" spc="-1" dirty="0" err="1">
                <a:latin typeface="Arial"/>
              </a:rPr>
              <a:t>Zhang</a:t>
            </a:r>
            <a:r>
              <a:rPr lang="ru-RU" sz="2000" b="0" strike="noStrike" spc="-1" dirty="0">
                <a:latin typeface="Arial"/>
              </a:rPr>
              <a:t> G, </a:t>
            </a:r>
            <a:r>
              <a:rPr lang="ru-RU" sz="2000" b="0" strike="noStrike" spc="-1" dirty="0" err="1">
                <a:latin typeface="Arial"/>
              </a:rPr>
              <a:t>Ma</a:t>
            </a:r>
            <a:r>
              <a:rPr lang="ru-RU" sz="2000" b="0" strike="noStrike" spc="-1" dirty="0">
                <a:latin typeface="Arial"/>
              </a:rPr>
              <a:t> X. </a:t>
            </a:r>
            <a:r>
              <a:rPr lang="ru-RU" sz="2000" b="0" strike="noStrike" spc="-1" dirty="0" err="1">
                <a:latin typeface="Arial"/>
              </a:rPr>
              <a:t>Branched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: </a:t>
            </a:r>
            <a:r>
              <a:rPr lang="ru-RU" sz="2000" b="0" strike="noStrike" spc="-1" dirty="0" err="1">
                <a:latin typeface="Arial"/>
              </a:rPr>
              <a:t>Beyond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Nutrition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Metabolism</a:t>
            </a:r>
            <a:r>
              <a:rPr lang="ru-RU" sz="2000" b="0" strike="noStrike" spc="-1" dirty="0">
                <a:latin typeface="Arial"/>
              </a:rPr>
              <a:t>. Int J </a:t>
            </a:r>
            <a:r>
              <a:rPr lang="ru-RU" sz="2000" b="0" strike="noStrike" spc="-1" dirty="0" err="1">
                <a:latin typeface="Arial"/>
              </a:rPr>
              <a:t>Mol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Sci</a:t>
            </a:r>
            <a:r>
              <a:rPr lang="ru-RU" sz="2000" b="0" strike="noStrike" spc="-1" dirty="0">
                <a:latin typeface="Arial"/>
              </a:rPr>
              <a:t>. 2018 </a:t>
            </a:r>
            <a:r>
              <a:rPr lang="ru-RU" sz="2000" b="0" strike="noStrike" spc="-1" dirty="0" err="1">
                <a:latin typeface="Arial"/>
              </a:rPr>
              <a:t>Mar</a:t>
            </a:r>
            <a:r>
              <a:rPr lang="ru-RU" sz="2000" b="0" strike="noStrike" spc="-1" dirty="0">
                <a:latin typeface="Arial"/>
              </a:rPr>
              <a:t> 23;19(4):954. </a:t>
            </a:r>
            <a:r>
              <a:rPr lang="ru-RU" sz="2000" b="0" strike="noStrike" spc="-1" dirty="0" err="1">
                <a:latin typeface="Arial"/>
              </a:rPr>
              <a:t>doi</a:t>
            </a:r>
            <a:r>
              <a:rPr lang="ru-RU" sz="2000" b="0" strike="noStrike" spc="-1" dirty="0">
                <a:latin typeface="Arial"/>
              </a:rPr>
              <a:t>: 10.3390/ijms19040954. PMID: 29570613; PMCID: PMC5979320.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Reidy</a:t>
            </a:r>
            <a:r>
              <a:rPr lang="ru-RU" sz="2000" b="0" strike="noStrike" spc="-1" dirty="0">
                <a:latin typeface="Arial"/>
              </a:rPr>
              <a:t> PT, Walker DK, </a:t>
            </a:r>
            <a:r>
              <a:rPr lang="ru-RU" sz="2000" b="0" strike="noStrike" spc="-1" dirty="0" err="1">
                <a:latin typeface="Arial"/>
              </a:rPr>
              <a:t>Dickinson</a:t>
            </a:r>
            <a:r>
              <a:rPr lang="ru-RU" sz="2000" b="0" strike="noStrike" spc="-1" dirty="0">
                <a:latin typeface="Arial"/>
              </a:rPr>
              <a:t> JM, </a:t>
            </a:r>
            <a:r>
              <a:rPr lang="ru-RU" sz="2000" b="0" strike="noStrike" spc="-1" dirty="0" err="1">
                <a:latin typeface="Arial"/>
              </a:rPr>
              <a:t>Gundermann</a:t>
            </a:r>
            <a:r>
              <a:rPr lang="ru-RU" sz="2000" b="0" strike="noStrike" spc="-1" dirty="0">
                <a:latin typeface="Arial"/>
              </a:rPr>
              <a:t> DM, </a:t>
            </a:r>
            <a:r>
              <a:rPr lang="ru-RU" sz="2000" b="0" strike="noStrike" spc="-1" dirty="0" err="1">
                <a:latin typeface="Arial"/>
              </a:rPr>
              <a:t>Drummond</a:t>
            </a:r>
            <a:r>
              <a:rPr lang="ru-RU" sz="2000" b="0" strike="noStrike" spc="-1" dirty="0">
                <a:latin typeface="Arial"/>
              </a:rPr>
              <a:t> MJ, </a:t>
            </a:r>
            <a:r>
              <a:rPr lang="ru-RU" sz="2000" b="0" strike="noStrike" spc="-1" dirty="0" err="1">
                <a:latin typeface="Arial"/>
              </a:rPr>
              <a:t>Timmerman</a:t>
            </a:r>
            <a:r>
              <a:rPr lang="ru-RU" sz="2000" b="0" strike="noStrike" spc="-1" dirty="0">
                <a:latin typeface="Arial"/>
              </a:rPr>
              <a:t> KL, </a:t>
            </a:r>
            <a:r>
              <a:rPr lang="ru-RU" sz="2000" b="0" strike="noStrike" spc="-1" dirty="0" err="1">
                <a:latin typeface="Arial"/>
              </a:rPr>
              <a:t>Fry</a:t>
            </a:r>
            <a:r>
              <a:rPr lang="ru-RU" sz="2000" b="0" strike="noStrike" spc="-1" dirty="0">
                <a:latin typeface="Arial"/>
              </a:rPr>
              <a:t> CS, </a:t>
            </a:r>
            <a:r>
              <a:rPr lang="ru-RU" sz="2000" b="0" strike="noStrike" spc="-1" dirty="0" err="1">
                <a:latin typeface="Arial"/>
              </a:rPr>
              <a:t>Borack</a:t>
            </a:r>
            <a:r>
              <a:rPr lang="ru-RU" sz="2000" b="0" strike="noStrike" spc="-1" dirty="0">
                <a:latin typeface="Arial"/>
              </a:rPr>
              <a:t> MS, </a:t>
            </a:r>
            <a:r>
              <a:rPr lang="ru-RU" sz="2000" b="0" strike="noStrike" spc="-1" dirty="0" err="1">
                <a:latin typeface="Arial"/>
              </a:rPr>
              <a:t>Cope</a:t>
            </a:r>
            <a:r>
              <a:rPr lang="ru-RU" sz="2000" b="0" strike="noStrike" spc="-1" dirty="0">
                <a:latin typeface="Arial"/>
              </a:rPr>
              <a:t> MB, </a:t>
            </a:r>
            <a:r>
              <a:rPr lang="ru-RU" sz="2000" b="0" strike="noStrike" spc="-1" dirty="0" err="1">
                <a:latin typeface="Arial"/>
              </a:rPr>
              <a:t>Mukherjea</a:t>
            </a:r>
            <a:r>
              <a:rPr lang="ru-RU" sz="2000" b="0" strike="noStrike" spc="-1" dirty="0">
                <a:latin typeface="Arial"/>
              </a:rPr>
              <a:t> R, </a:t>
            </a:r>
            <a:r>
              <a:rPr lang="ru-RU" sz="2000" b="0" strike="noStrike" spc="-1" dirty="0" err="1">
                <a:latin typeface="Arial"/>
              </a:rPr>
              <a:t>Jennings</a:t>
            </a:r>
            <a:r>
              <a:rPr lang="ru-RU" sz="2000" b="0" strike="noStrike" spc="-1" dirty="0">
                <a:latin typeface="Arial"/>
              </a:rPr>
              <a:t> K, </a:t>
            </a:r>
            <a:r>
              <a:rPr lang="ru-RU" sz="2000" b="0" strike="noStrike" spc="-1" dirty="0" err="1">
                <a:latin typeface="Arial"/>
              </a:rPr>
              <a:t>Volpi</a:t>
            </a:r>
            <a:r>
              <a:rPr lang="ru-RU" sz="2000" b="0" strike="noStrike" spc="-1" dirty="0">
                <a:latin typeface="Arial"/>
              </a:rPr>
              <a:t> E, </a:t>
            </a:r>
            <a:r>
              <a:rPr lang="ru-RU" sz="2000" b="0" strike="noStrike" spc="-1" dirty="0" err="1">
                <a:latin typeface="Arial"/>
              </a:rPr>
              <a:t>Rasmussen</a:t>
            </a:r>
            <a:r>
              <a:rPr lang="ru-RU" sz="2000" b="0" strike="noStrike" spc="-1" dirty="0">
                <a:latin typeface="Arial"/>
              </a:rPr>
              <a:t> BB.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blend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ingestion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following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resistance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exercise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promotes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human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synthesis</a:t>
            </a:r>
            <a:r>
              <a:rPr lang="ru-RU" sz="2000" b="0" strike="noStrike" spc="-1" dirty="0">
                <a:latin typeface="Arial"/>
              </a:rPr>
              <a:t>. J </a:t>
            </a:r>
            <a:r>
              <a:rPr lang="ru-RU" sz="2000" b="0" strike="noStrike" spc="-1" dirty="0" err="1">
                <a:latin typeface="Arial"/>
              </a:rPr>
              <a:t>Nutr</a:t>
            </a:r>
            <a:r>
              <a:rPr lang="ru-RU" sz="2000" b="0" strike="noStrike" spc="-1" dirty="0">
                <a:latin typeface="Arial"/>
              </a:rPr>
              <a:t>. 2013 Apr;143(4):410-6. </a:t>
            </a:r>
            <a:r>
              <a:rPr lang="ru-RU" sz="2000" b="0" strike="noStrike" spc="-1" dirty="0" err="1">
                <a:latin typeface="Arial"/>
              </a:rPr>
              <a:t>doi</a:t>
            </a:r>
            <a:r>
              <a:rPr lang="ru-RU" sz="2000" b="0" strike="noStrike" spc="-1" dirty="0">
                <a:latin typeface="Arial"/>
              </a:rPr>
              <a:t>: 10.3945/jn.112.168021. </a:t>
            </a:r>
            <a:r>
              <a:rPr lang="ru-RU" sz="2000" b="0" strike="noStrike" spc="-1" dirty="0" err="1">
                <a:latin typeface="Arial"/>
              </a:rPr>
              <a:t>Epub</a:t>
            </a:r>
            <a:r>
              <a:rPr lang="ru-RU" sz="2000" b="0" strike="noStrike" spc="-1" dirty="0">
                <a:latin typeface="Arial"/>
              </a:rPr>
              <a:t> 2013 </a:t>
            </a:r>
            <a:r>
              <a:rPr lang="ru-RU" sz="2000" b="0" strike="noStrike" spc="-1" dirty="0" err="1">
                <a:latin typeface="Arial"/>
              </a:rPr>
              <a:t>Jan</a:t>
            </a:r>
            <a:r>
              <a:rPr lang="ru-RU" sz="2000" b="0" strike="noStrike" spc="-1" dirty="0">
                <a:latin typeface="Arial"/>
              </a:rPr>
              <a:t> 23. PMID: 23343671; PMCID: PMC3738242.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Nie</a:t>
            </a:r>
            <a:r>
              <a:rPr lang="ru-RU" sz="2000" b="0" strike="noStrike" spc="-1" dirty="0">
                <a:latin typeface="Arial"/>
              </a:rPr>
              <a:t> C, </a:t>
            </a:r>
            <a:r>
              <a:rPr lang="ru-RU" sz="2000" b="0" strike="noStrike" spc="-1" dirty="0" err="1">
                <a:latin typeface="Arial"/>
              </a:rPr>
              <a:t>He</a:t>
            </a:r>
            <a:r>
              <a:rPr lang="ru-RU" sz="2000" b="0" strike="noStrike" spc="-1" dirty="0">
                <a:latin typeface="Arial"/>
              </a:rPr>
              <a:t> T, </a:t>
            </a:r>
            <a:r>
              <a:rPr lang="ru-RU" sz="2000" b="0" strike="noStrike" spc="-1" dirty="0" err="1">
                <a:latin typeface="Arial"/>
              </a:rPr>
              <a:t>Zhang</a:t>
            </a:r>
            <a:r>
              <a:rPr lang="ru-RU" sz="2000" b="0" strike="noStrike" spc="-1" dirty="0">
                <a:latin typeface="Arial"/>
              </a:rPr>
              <a:t> W, </a:t>
            </a:r>
            <a:r>
              <a:rPr lang="ru-RU" sz="2000" b="0" strike="noStrike" spc="-1" dirty="0" err="1">
                <a:latin typeface="Arial"/>
              </a:rPr>
              <a:t>Zhang</a:t>
            </a:r>
            <a:r>
              <a:rPr lang="ru-RU" sz="2000" b="0" strike="noStrike" spc="-1" dirty="0">
                <a:latin typeface="Arial"/>
              </a:rPr>
              <a:t> G, </a:t>
            </a:r>
            <a:r>
              <a:rPr lang="ru-RU" sz="2000" b="0" strike="noStrike" spc="-1" dirty="0" err="1">
                <a:latin typeface="Arial"/>
              </a:rPr>
              <a:t>Ma</a:t>
            </a:r>
            <a:r>
              <a:rPr lang="ru-RU" sz="2000" b="0" strike="noStrike" spc="-1" dirty="0">
                <a:latin typeface="Arial"/>
              </a:rPr>
              <a:t> X. </a:t>
            </a:r>
            <a:r>
              <a:rPr lang="ru-RU" sz="2000" b="0" strike="noStrike" spc="-1" dirty="0" err="1">
                <a:latin typeface="Arial"/>
              </a:rPr>
              <a:t>Branched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: </a:t>
            </a:r>
            <a:r>
              <a:rPr lang="ru-RU" sz="2000" b="0" strike="noStrike" spc="-1" dirty="0" err="1">
                <a:latin typeface="Arial"/>
              </a:rPr>
              <a:t>Beyond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Nutrition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Metabolism</a:t>
            </a:r>
            <a:r>
              <a:rPr lang="ru-RU" sz="2000" b="0" strike="noStrike" spc="-1" dirty="0">
                <a:latin typeface="Arial"/>
              </a:rPr>
              <a:t>. Int J </a:t>
            </a:r>
            <a:r>
              <a:rPr lang="ru-RU" sz="2000" b="0" strike="noStrike" spc="-1" dirty="0" err="1">
                <a:latin typeface="Arial"/>
              </a:rPr>
              <a:t>Mol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Sci</a:t>
            </a:r>
            <a:r>
              <a:rPr lang="ru-RU" sz="2000" b="0" strike="noStrike" spc="-1" dirty="0">
                <a:latin typeface="Arial"/>
              </a:rPr>
              <a:t>. 2018 </a:t>
            </a:r>
            <a:r>
              <a:rPr lang="ru-RU" sz="2000" b="0" strike="noStrike" spc="-1" dirty="0" err="1">
                <a:latin typeface="Arial"/>
              </a:rPr>
              <a:t>Mar</a:t>
            </a:r>
            <a:r>
              <a:rPr lang="ru-RU" sz="2000" b="0" strike="noStrike" spc="-1" dirty="0">
                <a:latin typeface="Arial"/>
              </a:rPr>
              <a:t> 23;19(4):954. </a:t>
            </a:r>
            <a:r>
              <a:rPr lang="ru-RU" sz="2000" b="0" strike="noStrike" spc="-1" dirty="0" err="1">
                <a:latin typeface="Arial"/>
              </a:rPr>
              <a:t>doi</a:t>
            </a:r>
            <a:r>
              <a:rPr lang="ru-RU" sz="2000" b="0" strike="noStrike" spc="-1" dirty="0">
                <a:latin typeface="Arial"/>
              </a:rPr>
              <a:t>: 10.3390/ijms19040954. PMID: 29570613; PMCID: PMC5979320.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Fouré</a:t>
            </a:r>
            <a:r>
              <a:rPr lang="ru-RU" sz="2000" b="0" strike="noStrike" spc="-1" dirty="0">
                <a:latin typeface="Arial"/>
              </a:rPr>
              <a:t> A, </a:t>
            </a:r>
            <a:r>
              <a:rPr lang="ru-RU" sz="2000" b="0" strike="noStrike" spc="-1" dirty="0" err="1">
                <a:latin typeface="Arial"/>
              </a:rPr>
              <a:t>Bendahan</a:t>
            </a:r>
            <a:r>
              <a:rPr lang="ru-RU" sz="2000" b="0" strike="noStrike" spc="-1" dirty="0">
                <a:latin typeface="Arial"/>
              </a:rPr>
              <a:t> D. </a:t>
            </a:r>
            <a:r>
              <a:rPr lang="ru-RU" sz="2000" b="0" strike="noStrike" spc="-1" dirty="0" err="1">
                <a:latin typeface="Arial"/>
              </a:rPr>
              <a:t>Is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Supplementation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Efficient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Nutritional</a:t>
            </a:r>
            <a:r>
              <a:rPr lang="ru-RU" sz="2000" b="0" strike="noStrike" spc="-1" dirty="0">
                <a:latin typeface="Arial"/>
              </a:rPr>
              <a:t> Strategy </a:t>
            </a:r>
            <a:r>
              <a:rPr lang="ru-RU" sz="2000" b="0" strike="noStrike" spc="-1" dirty="0" err="1">
                <a:latin typeface="Arial"/>
              </a:rPr>
              <a:t>to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Alleviate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Skeletal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Damage</a:t>
            </a:r>
            <a:r>
              <a:rPr lang="ru-RU" sz="2000" b="0" strike="noStrike" spc="-1" dirty="0">
                <a:latin typeface="Arial"/>
              </a:rPr>
              <a:t>? A </a:t>
            </a:r>
            <a:r>
              <a:rPr lang="ru-RU" sz="2000" b="0" strike="noStrike" spc="-1" dirty="0" err="1">
                <a:latin typeface="Arial"/>
              </a:rPr>
              <a:t>Systematic</a:t>
            </a:r>
            <a:r>
              <a:rPr lang="ru-RU" sz="2000" b="0" strike="noStrike" spc="-1" dirty="0">
                <a:latin typeface="Arial"/>
              </a:rPr>
              <a:t> Review. </a:t>
            </a:r>
            <a:r>
              <a:rPr lang="ru-RU" sz="2000" b="0" strike="noStrike" spc="-1" dirty="0" err="1">
                <a:latin typeface="Arial"/>
              </a:rPr>
              <a:t>Nutrients</a:t>
            </a:r>
            <a:r>
              <a:rPr lang="ru-RU" sz="2000" b="0" strike="noStrike" spc="-1" dirty="0">
                <a:latin typeface="Arial"/>
              </a:rPr>
              <a:t>. 2017 </a:t>
            </a:r>
            <a:r>
              <a:rPr lang="ru-RU" sz="2000" b="0" strike="noStrike" spc="-1" dirty="0" err="1">
                <a:latin typeface="Arial"/>
              </a:rPr>
              <a:t>Sep</a:t>
            </a:r>
            <a:r>
              <a:rPr lang="ru-RU" sz="2000" b="0" strike="noStrike" spc="-1" dirty="0">
                <a:latin typeface="Arial"/>
              </a:rPr>
              <a:t> 21;9(10):1047. </a:t>
            </a:r>
            <a:r>
              <a:rPr lang="ru-RU" sz="2000" b="0" strike="noStrike" spc="-1" dirty="0" err="1">
                <a:latin typeface="Arial"/>
              </a:rPr>
              <a:t>doi</a:t>
            </a:r>
            <a:r>
              <a:rPr lang="ru-RU" sz="2000" b="0" strike="noStrike" spc="-1" dirty="0">
                <a:latin typeface="Arial"/>
              </a:rPr>
              <a:t>: 10.3390/nu9101047. PMID: 28934166; PMCID: PMC5691664.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Cordeiro</a:t>
            </a:r>
            <a:r>
              <a:rPr lang="ru-RU" sz="2000" b="0" strike="noStrike" spc="-1" dirty="0">
                <a:latin typeface="Arial"/>
              </a:rPr>
              <a:t> LMS, </a:t>
            </a:r>
            <a:r>
              <a:rPr lang="ru-RU" sz="2000" b="0" strike="noStrike" spc="-1" dirty="0" err="1">
                <a:latin typeface="Arial"/>
              </a:rPr>
              <a:t>Rabelo</a:t>
            </a:r>
            <a:r>
              <a:rPr lang="ru-RU" sz="2000" b="0" strike="noStrike" spc="-1" dirty="0">
                <a:latin typeface="Arial"/>
              </a:rPr>
              <a:t> PCR, </a:t>
            </a:r>
            <a:r>
              <a:rPr lang="ru-RU" sz="2000" b="0" strike="noStrike" spc="-1" dirty="0" err="1">
                <a:latin typeface="Arial"/>
              </a:rPr>
              <a:t>Moraes</a:t>
            </a:r>
            <a:r>
              <a:rPr lang="ru-RU" sz="2000" b="0" strike="noStrike" spc="-1" dirty="0">
                <a:latin typeface="Arial"/>
              </a:rPr>
              <a:t> MM, </a:t>
            </a:r>
            <a:r>
              <a:rPr lang="ru-RU" sz="2000" b="0" strike="noStrike" spc="-1" dirty="0" err="1">
                <a:latin typeface="Arial"/>
              </a:rPr>
              <a:t>Teixeira-Coelho</a:t>
            </a:r>
            <a:r>
              <a:rPr lang="ru-RU" sz="2000" b="0" strike="noStrike" spc="-1" dirty="0">
                <a:latin typeface="Arial"/>
              </a:rPr>
              <a:t> F, </a:t>
            </a:r>
            <a:r>
              <a:rPr lang="ru-RU" sz="2000" b="0" strike="noStrike" spc="-1" dirty="0" err="1">
                <a:latin typeface="Arial"/>
              </a:rPr>
              <a:t>Coimbra</a:t>
            </a:r>
            <a:r>
              <a:rPr lang="ru-RU" sz="2000" b="0" strike="noStrike" spc="-1" dirty="0">
                <a:latin typeface="Arial"/>
              </a:rPr>
              <a:t> CC, </a:t>
            </a:r>
            <a:r>
              <a:rPr lang="ru-RU" sz="2000" b="0" strike="noStrike" spc="-1" dirty="0" err="1">
                <a:latin typeface="Arial"/>
              </a:rPr>
              <a:t>Wanner</a:t>
            </a:r>
            <a:r>
              <a:rPr lang="ru-RU" sz="2000" b="0" strike="noStrike" spc="-1" dirty="0">
                <a:latin typeface="Arial"/>
              </a:rPr>
              <a:t> SP, </a:t>
            </a:r>
            <a:r>
              <a:rPr lang="ru-RU" sz="2000" b="0" strike="noStrike" spc="-1" dirty="0" err="1">
                <a:latin typeface="Arial"/>
              </a:rPr>
              <a:t>Soares</a:t>
            </a:r>
            <a:r>
              <a:rPr lang="ru-RU" sz="2000" b="0" strike="noStrike" spc="-1" dirty="0">
                <a:latin typeface="Arial"/>
              </a:rPr>
              <a:t> DD. </a:t>
            </a:r>
            <a:r>
              <a:rPr lang="ru-RU" sz="2000" b="0" strike="noStrike" spc="-1" dirty="0" err="1">
                <a:latin typeface="Arial"/>
              </a:rPr>
              <a:t>Physical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exercise-induced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fatigue</a:t>
            </a:r>
            <a:r>
              <a:rPr lang="ru-RU" sz="2000" b="0" strike="noStrike" spc="-1" dirty="0">
                <a:latin typeface="Arial"/>
              </a:rPr>
              <a:t>: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role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serotonergic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dopaminergic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systems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Braz</a:t>
            </a:r>
            <a:r>
              <a:rPr lang="ru-RU" sz="2000" b="0" strike="noStrike" spc="-1" dirty="0">
                <a:latin typeface="Arial"/>
              </a:rPr>
              <a:t> J </a:t>
            </a:r>
            <a:r>
              <a:rPr lang="ru-RU" sz="2000" b="0" strike="noStrike" spc="-1" dirty="0" err="1">
                <a:latin typeface="Arial"/>
              </a:rPr>
              <a:t>Med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Biol</a:t>
            </a:r>
            <a:r>
              <a:rPr lang="ru-RU" sz="2000" b="0" strike="noStrike" spc="-1" dirty="0">
                <a:latin typeface="Arial"/>
              </a:rPr>
              <a:t> Res. 2017 </a:t>
            </a:r>
            <a:r>
              <a:rPr lang="ru-RU" sz="2000" b="0" strike="noStrike" spc="-1" dirty="0" err="1">
                <a:latin typeface="Arial"/>
              </a:rPr>
              <a:t>Oct</a:t>
            </a:r>
            <a:r>
              <a:rPr lang="ru-RU" sz="2000" b="0" strike="noStrike" spc="-1" dirty="0">
                <a:latin typeface="Arial"/>
              </a:rPr>
              <a:t> 19;50(12):e6432. </a:t>
            </a:r>
            <a:r>
              <a:rPr lang="ru-RU" sz="2000" b="0" strike="noStrike" spc="-1" dirty="0" err="1">
                <a:latin typeface="Arial"/>
              </a:rPr>
              <a:t>doi</a:t>
            </a:r>
            <a:r>
              <a:rPr lang="ru-RU" sz="2000" b="0" strike="noStrike" spc="-1" dirty="0">
                <a:latin typeface="Arial"/>
              </a:rPr>
              <a:t>: 10.1590/1414-431X20176432. PMID: 29069229; PMCID: PMC5649871.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(**)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Shimomura</a:t>
            </a:r>
            <a:r>
              <a:rPr lang="ru-RU" sz="2000" b="0" strike="noStrike" spc="-1" dirty="0">
                <a:latin typeface="Arial"/>
              </a:rPr>
              <a:t> Y, </a:t>
            </a:r>
            <a:r>
              <a:rPr lang="ru-RU" sz="2000" b="0" strike="noStrike" spc="-1" dirty="0" err="1">
                <a:latin typeface="Arial"/>
              </a:rPr>
              <a:t>Yamamoto</a:t>
            </a:r>
            <a:r>
              <a:rPr lang="ru-RU" sz="2000" b="0" strike="noStrike" spc="-1" dirty="0">
                <a:latin typeface="Arial"/>
              </a:rPr>
              <a:t> Y, </a:t>
            </a:r>
            <a:r>
              <a:rPr lang="ru-RU" sz="2000" b="0" strike="noStrike" spc="-1" dirty="0" err="1">
                <a:latin typeface="Arial"/>
              </a:rPr>
              <a:t>Bajotto</a:t>
            </a:r>
            <a:r>
              <a:rPr lang="ru-RU" sz="2000" b="0" strike="noStrike" spc="-1" dirty="0">
                <a:latin typeface="Arial"/>
              </a:rPr>
              <a:t> G, </a:t>
            </a:r>
            <a:r>
              <a:rPr lang="ru-RU" sz="2000" b="0" strike="noStrike" spc="-1" dirty="0" err="1">
                <a:latin typeface="Arial"/>
              </a:rPr>
              <a:t>Sato</a:t>
            </a:r>
            <a:r>
              <a:rPr lang="ru-RU" sz="2000" b="0" strike="noStrike" spc="-1" dirty="0">
                <a:latin typeface="Arial"/>
              </a:rPr>
              <a:t> J, </a:t>
            </a:r>
            <a:r>
              <a:rPr lang="ru-RU" sz="2000" b="0" strike="noStrike" spc="-1" dirty="0" err="1">
                <a:latin typeface="Arial"/>
              </a:rPr>
              <a:t>Murakami</a:t>
            </a:r>
            <a:r>
              <a:rPr lang="ru-RU" sz="2000" b="0" strike="noStrike" spc="-1" dirty="0">
                <a:latin typeface="Arial"/>
              </a:rPr>
              <a:t> T, </a:t>
            </a:r>
            <a:r>
              <a:rPr lang="ru-RU" sz="2000" b="0" strike="noStrike" spc="-1" dirty="0" err="1">
                <a:latin typeface="Arial"/>
              </a:rPr>
              <a:t>Shimomura</a:t>
            </a:r>
            <a:r>
              <a:rPr lang="ru-RU" sz="2000" b="0" strike="noStrike" spc="-1" dirty="0">
                <a:latin typeface="Arial"/>
              </a:rPr>
              <a:t> N, </a:t>
            </a:r>
            <a:r>
              <a:rPr lang="ru-RU" sz="2000" b="0" strike="noStrike" spc="-1" dirty="0" err="1">
                <a:latin typeface="Arial"/>
              </a:rPr>
              <a:t>Kobayashi</a:t>
            </a:r>
            <a:r>
              <a:rPr lang="ru-RU" sz="2000" b="0" strike="noStrike" spc="-1" dirty="0">
                <a:latin typeface="Arial"/>
              </a:rPr>
              <a:t> H, </a:t>
            </a:r>
            <a:r>
              <a:rPr lang="ru-RU" sz="2000" b="0" strike="noStrike" spc="-1" dirty="0" err="1">
                <a:latin typeface="Arial"/>
              </a:rPr>
              <a:t>Mawatari</a:t>
            </a:r>
            <a:r>
              <a:rPr lang="ru-RU" sz="2000" b="0" strike="noStrike" spc="-1" dirty="0">
                <a:latin typeface="Arial"/>
              </a:rPr>
              <a:t> K. </a:t>
            </a:r>
            <a:r>
              <a:rPr lang="ru-RU" sz="2000" b="0" strike="noStrike" spc="-1" dirty="0" err="1">
                <a:latin typeface="Arial"/>
              </a:rPr>
              <a:t>Nutraceutical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effects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skeletal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. J </a:t>
            </a:r>
            <a:r>
              <a:rPr lang="ru-RU" sz="2000" b="0" strike="noStrike" spc="-1" dirty="0" err="1">
                <a:latin typeface="Arial"/>
              </a:rPr>
              <a:t>Nutr</a:t>
            </a:r>
            <a:r>
              <a:rPr lang="ru-RU" sz="2000" b="0" strike="noStrike" spc="-1" dirty="0">
                <a:latin typeface="Arial"/>
              </a:rPr>
              <a:t>. 2006 Feb;136(2):529S-532S. </a:t>
            </a:r>
            <a:r>
              <a:rPr lang="ru-RU" sz="2000" b="0" strike="noStrike" spc="-1" dirty="0" err="1">
                <a:latin typeface="Arial"/>
              </a:rPr>
              <a:t>doi</a:t>
            </a:r>
            <a:r>
              <a:rPr lang="ru-RU" sz="2000" b="0" strike="noStrike" spc="-1" dirty="0">
                <a:latin typeface="Arial"/>
              </a:rPr>
              <a:t>: 10.1093/</a:t>
            </a:r>
            <a:r>
              <a:rPr lang="ru-RU" sz="2000" b="0" strike="noStrike" spc="-1" dirty="0" err="1">
                <a:latin typeface="Arial"/>
              </a:rPr>
              <a:t>jn</a:t>
            </a:r>
            <a:r>
              <a:rPr lang="ru-RU" sz="2000" b="0" strike="noStrike" spc="-1" dirty="0">
                <a:latin typeface="Arial"/>
              </a:rPr>
              <a:t>/136.2.529S. PMID: 16424141.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Stoppani</a:t>
            </a:r>
            <a:r>
              <a:rPr lang="ru-RU" sz="2000" b="0" strike="noStrike" spc="-1" dirty="0">
                <a:latin typeface="Arial"/>
              </a:rPr>
              <a:t>, J.,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., </a:t>
            </a:r>
            <a:r>
              <a:rPr lang="ru-RU" sz="2000" b="0" strike="noStrike" spc="-1" dirty="0" err="1">
                <a:latin typeface="Arial"/>
              </a:rPr>
              <a:t>Consuming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supplement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during</a:t>
            </a:r>
            <a:r>
              <a:rPr lang="ru-RU" sz="2000" b="0" strike="noStrike" spc="-1" dirty="0">
                <a:latin typeface="Arial"/>
              </a:rPr>
              <a:t> a </a:t>
            </a:r>
            <a:r>
              <a:rPr lang="ru-RU" sz="2000" b="0" strike="noStrike" spc="-1" dirty="0" err="1">
                <a:latin typeface="Arial"/>
              </a:rPr>
              <a:t>resistance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training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program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increases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lean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mass</a:t>
            </a:r>
            <a:r>
              <a:rPr lang="ru-RU" sz="2000" b="0" strike="noStrike" spc="-1" dirty="0">
                <a:latin typeface="Arial"/>
              </a:rPr>
              <a:t>,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strength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fat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loss</a:t>
            </a:r>
            <a:r>
              <a:rPr lang="ru-RU" sz="2000" b="0" strike="noStrike" spc="-1" dirty="0">
                <a:latin typeface="Arial"/>
              </a:rPr>
              <a:t>. Journal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International Society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Sports </a:t>
            </a:r>
            <a:r>
              <a:rPr lang="ru-RU" sz="2000" b="0" strike="noStrike" spc="-1" dirty="0" err="1">
                <a:latin typeface="Arial"/>
              </a:rPr>
              <a:t>Nutrition</a:t>
            </a:r>
            <a:r>
              <a:rPr lang="ru-RU" sz="2000" b="0" strike="noStrike" spc="-1" dirty="0">
                <a:latin typeface="Arial"/>
              </a:rPr>
              <a:t> 2009, 6(</a:t>
            </a:r>
            <a:r>
              <a:rPr lang="ru-RU" sz="2000" b="0" strike="noStrike" spc="-1" dirty="0" err="1">
                <a:latin typeface="Arial"/>
              </a:rPr>
              <a:t>Suppl</a:t>
            </a:r>
            <a:r>
              <a:rPr lang="ru-RU" sz="2000" b="0" strike="noStrike" spc="-1" dirty="0">
                <a:latin typeface="Arial"/>
              </a:rPr>
              <a:t> 1):P1, 2009.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Anthony</a:t>
            </a:r>
            <a:r>
              <a:rPr lang="ru-RU" sz="2000" b="0" strike="noStrike" spc="-1" dirty="0">
                <a:latin typeface="Arial"/>
              </a:rPr>
              <a:t>, J. C., </a:t>
            </a:r>
            <a:r>
              <a:rPr lang="ru-RU" sz="2000" b="0" strike="noStrike" spc="-1" dirty="0" err="1">
                <a:latin typeface="Arial"/>
              </a:rPr>
              <a:t>Yoshizawa</a:t>
            </a:r>
            <a:r>
              <a:rPr lang="ru-RU" sz="2000" b="0" strike="noStrike" spc="-1" dirty="0">
                <a:latin typeface="Arial"/>
              </a:rPr>
              <a:t>, F., </a:t>
            </a:r>
            <a:r>
              <a:rPr lang="ru-RU" sz="2000" b="0" strike="noStrike" spc="-1" dirty="0" err="1">
                <a:latin typeface="Arial"/>
              </a:rPr>
              <a:t>Anthony</a:t>
            </a:r>
            <a:r>
              <a:rPr lang="ru-RU" sz="2000" b="0" strike="noStrike" spc="-1" dirty="0">
                <a:latin typeface="Arial"/>
              </a:rPr>
              <a:t>, T. G., </a:t>
            </a:r>
            <a:r>
              <a:rPr lang="ru-RU" sz="2000" b="0" strike="noStrike" spc="-1" dirty="0" err="1">
                <a:latin typeface="Arial"/>
              </a:rPr>
              <a:t>Vary</a:t>
            </a:r>
            <a:r>
              <a:rPr lang="ru-RU" sz="2000" b="0" strike="noStrike" spc="-1" dirty="0">
                <a:latin typeface="Arial"/>
              </a:rPr>
              <a:t>, T. C., </a:t>
            </a:r>
            <a:r>
              <a:rPr lang="ru-RU" sz="2000" b="0" strike="noStrike" spc="-1" dirty="0" err="1">
                <a:latin typeface="Arial"/>
              </a:rPr>
              <a:t>Jefferson</a:t>
            </a:r>
            <a:r>
              <a:rPr lang="ru-RU" sz="2000" b="0" strike="noStrike" spc="-1" dirty="0">
                <a:latin typeface="Arial"/>
              </a:rPr>
              <a:t>, L. S., &amp; </a:t>
            </a:r>
            <a:r>
              <a:rPr lang="ru-RU" sz="2000" b="0" strike="noStrike" spc="-1" dirty="0" err="1">
                <a:latin typeface="Arial"/>
              </a:rPr>
              <a:t>Kimball</a:t>
            </a:r>
            <a:r>
              <a:rPr lang="ru-RU" sz="2000" b="0" strike="noStrike" spc="-1" dirty="0">
                <a:latin typeface="Arial"/>
              </a:rPr>
              <a:t>, S. R. (2000) </a:t>
            </a:r>
            <a:r>
              <a:rPr lang="ru-RU" sz="2000" b="0" strike="noStrike" spc="-1" dirty="0" err="1">
                <a:latin typeface="Arial"/>
              </a:rPr>
              <a:t>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stimulates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translation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inititation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skeletal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postabsorptive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rats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via</a:t>
            </a:r>
            <a:r>
              <a:rPr lang="ru-RU" sz="2000" b="0" strike="noStrike" spc="-1" dirty="0">
                <a:latin typeface="Arial"/>
              </a:rPr>
              <a:t> a </a:t>
            </a:r>
            <a:r>
              <a:rPr lang="ru-RU" sz="2000" b="0" strike="noStrike" spc="-1" dirty="0" err="1">
                <a:latin typeface="Arial"/>
              </a:rPr>
              <a:t>rapamycin-sensitive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pathway</a:t>
            </a:r>
            <a:r>
              <a:rPr lang="ru-RU" sz="2000" b="0" strike="noStrike" spc="-1" dirty="0">
                <a:latin typeface="Arial"/>
              </a:rPr>
              <a:t>. J. </a:t>
            </a:r>
            <a:r>
              <a:rPr lang="ru-RU" sz="2000" b="0" strike="noStrike" spc="-1" dirty="0" err="1">
                <a:latin typeface="Arial"/>
              </a:rPr>
              <a:t>Nutr</a:t>
            </a:r>
            <a:r>
              <a:rPr lang="ru-RU" sz="2000" b="0" strike="noStrike" spc="-1" dirty="0">
                <a:latin typeface="Arial"/>
              </a:rPr>
              <a:t>. 130: 2413-2419.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Crozier</a:t>
            </a:r>
            <a:r>
              <a:rPr lang="ru-RU" sz="2000" b="0" strike="noStrike" spc="-1" dirty="0">
                <a:latin typeface="Arial"/>
              </a:rPr>
              <a:t>, S. J., </a:t>
            </a:r>
            <a:r>
              <a:rPr lang="ru-RU" sz="2000" b="0" strike="noStrike" spc="-1" dirty="0" err="1">
                <a:latin typeface="Arial"/>
              </a:rPr>
              <a:t>Kimball</a:t>
            </a:r>
            <a:r>
              <a:rPr lang="ru-RU" sz="2000" b="0" strike="noStrike" spc="-1" dirty="0">
                <a:latin typeface="Arial"/>
              </a:rPr>
              <a:t>, S.R., </a:t>
            </a:r>
            <a:r>
              <a:rPr lang="ru-RU" sz="2000" b="0" strike="noStrike" spc="-1" dirty="0" err="1">
                <a:latin typeface="Arial"/>
              </a:rPr>
              <a:t>Emmert</a:t>
            </a:r>
            <a:r>
              <a:rPr lang="ru-RU" sz="2000" b="0" strike="noStrike" spc="-1" dirty="0">
                <a:latin typeface="Arial"/>
              </a:rPr>
              <a:t>, S. W., </a:t>
            </a:r>
            <a:r>
              <a:rPr lang="ru-RU" sz="2000" b="0" strike="noStrike" spc="-1" dirty="0" err="1">
                <a:latin typeface="Arial"/>
              </a:rPr>
              <a:t>Anthony</a:t>
            </a:r>
            <a:r>
              <a:rPr lang="ru-RU" sz="2000" b="0" strike="noStrike" spc="-1" dirty="0">
                <a:latin typeface="Arial"/>
              </a:rPr>
              <a:t>, J. C., &amp; </a:t>
            </a:r>
            <a:r>
              <a:rPr lang="ru-RU" sz="2000" b="0" strike="noStrike" spc="-1" dirty="0" err="1">
                <a:latin typeface="Arial"/>
              </a:rPr>
              <a:t>Jefferson</a:t>
            </a:r>
            <a:r>
              <a:rPr lang="ru-RU" sz="2000" b="0" strike="noStrike" spc="-1" dirty="0">
                <a:latin typeface="Arial"/>
              </a:rPr>
              <a:t>, L.S. (2005) </a:t>
            </a:r>
            <a:r>
              <a:rPr lang="ru-RU" sz="2000" b="0" strike="noStrike" spc="-1" dirty="0" err="1">
                <a:latin typeface="Arial"/>
              </a:rPr>
              <a:t>Oral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administration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stimulates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synthesis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rat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skeletal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. J. </a:t>
            </a:r>
            <a:r>
              <a:rPr lang="ru-RU" sz="2000" b="0" strike="noStrike" spc="-1" dirty="0" err="1">
                <a:latin typeface="Arial"/>
              </a:rPr>
              <a:t>Nutr</a:t>
            </a:r>
            <a:r>
              <a:rPr lang="ru-RU" sz="2000" b="0" strike="noStrike" spc="-1" dirty="0">
                <a:latin typeface="Arial"/>
              </a:rPr>
              <a:t>. 135: 376-382.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Crowe</a:t>
            </a:r>
            <a:r>
              <a:rPr lang="ru-RU" sz="2000" b="0" strike="noStrike" spc="-1" dirty="0">
                <a:latin typeface="Arial"/>
              </a:rPr>
              <a:t>, M. J.,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Effects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dietary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supplementation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exercise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performance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Eur</a:t>
            </a:r>
            <a:r>
              <a:rPr lang="ru-RU" sz="2000" b="0" strike="noStrike" spc="-1" dirty="0">
                <a:latin typeface="Arial"/>
              </a:rPr>
              <a:t> J </a:t>
            </a:r>
            <a:r>
              <a:rPr lang="ru-RU" sz="2000" b="0" strike="noStrike" spc="-1" dirty="0" err="1">
                <a:latin typeface="Arial"/>
              </a:rPr>
              <a:t>Appl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Physiol</a:t>
            </a:r>
            <a:r>
              <a:rPr lang="ru-RU" sz="2000" b="0" strike="noStrike" spc="-1" dirty="0">
                <a:latin typeface="Arial"/>
              </a:rPr>
              <a:t>. 2006 Aug;97(6):664-72.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Bolster</a:t>
            </a:r>
            <a:r>
              <a:rPr lang="ru-RU" sz="2000" b="0" strike="noStrike" spc="-1" dirty="0">
                <a:latin typeface="Arial"/>
              </a:rPr>
              <a:t>, D. R., </a:t>
            </a:r>
            <a:r>
              <a:rPr lang="ru-RU" sz="2000" b="0" strike="noStrike" spc="-1" dirty="0" err="1">
                <a:latin typeface="Arial"/>
              </a:rPr>
              <a:t>Crozier</a:t>
            </a:r>
            <a:r>
              <a:rPr lang="ru-RU" sz="2000" b="0" strike="noStrike" spc="-1" dirty="0">
                <a:latin typeface="Arial"/>
              </a:rPr>
              <a:t>, S. J., </a:t>
            </a:r>
            <a:r>
              <a:rPr lang="ru-RU" sz="2000" b="0" strike="noStrike" spc="-1" dirty="0" err="1">
                <a:latin typeface="Arial"/>
              </a:rPr>
              <a:t>Kimball</a:t>
            </a:r>
            <a:r>
              <a:rPr lang="ru-RU" sz="2000" b="0" strike="noStrike" spc="-1" dirty="0">
                <a:latin typeface="Arial"/>
              </a:rPr>
              <a:t>, S. R., &amp; </a:t>
            </a:r>
            <a:r>
              <a:rPr lang="ru-RU" sz="2000" b="0" strike="noStrike" spc="-1" dirty="0" err="1">
                <a:latin typeface="Arial"/>
              </a:rPr>
              <a:t>Jefferson</a:t>
            </a:r>
            <a:r>
              <a:rPr lang="ru-RU" sz="2000" b="0" strike="noStrike" spc="-1" dirty="0">
                <a:latin typeface="Arial"/>
              </a:rPr>
              <a:t>, L. S. (2002) AMP-</a:t>
            </a:r>
            <a:r>
              <a:rPr lang="ru-RU" sz="2000" b="0" strike="noStrike" spc="-1" dirty="0" err="1">
                <a:latin typeface="Arial"/>
              </a:rPr>
              <a:t>activated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kinase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suppresses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synthesis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rat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skeletal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through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down-regulated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mammalian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target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rapamycin</a:t>
            </a:r>
            <a:r>
              <a:rPr lang="ru-RU" sz="2000" b="0" strike="noStrike" spc="-1" dirty="0">
                <a:latin typeface="Arial"/>
              </a:rPr>
              <a:t> (</a:t>
            </a:r>
            <a:r>
              <a:rPr lang="ru-RU" sz="2000" b="0" strike="noStrike" spc="-1" dirty="0" err="1">
                <a:latin typeface="Arial"/>
              </a:rPr>
              <a:t>mTOR</a:t>
            </a:r>
            <a:r>
              <a:rPr lang="ru-RU" sz="2000" b="0" strike="noStrike" spc="-1" dirty="0">
                <a:latin typeface="Arial"/>
              </a:rPr>
              <a:t>) </a:t>
            </a:r>
            <a:r>
              <a:rPr lang="ru-RU" sz="2000" b="0" strike="noStrike" spc="-1" dirty="0" err="1">
                <a:latin typeface="Arial"/>
              </a:rPr>
              <a:t>signaling</a:t>
            </a:r>
            <a:r>
              <a:rPr lang="ru-RU" sz="2000" b="0" strike="noStrike" spc="-1" dirty="0">
                <a:latin typeface="Arial"/>
              </a:rPr>
              <a:t>. J. </a:t>
            </a:r>
            <a:r>
              <a:rPr lang="ru-RU" sz="2000" b="0" strike="noStrike" spc="-1" dirty="0" err="1">
                <a:latin typeface="Arial"/>
              </a:rPr>
              <a:t>Biol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Chem</a:t>
            </a:r>
            <a:r>
              <a:rPr lang="ru-RU" sz="2000" b="0" strike="noStrike" spc="-1" dirty="0">
                <a:latin typeface="Arial"/>
              </a:rPr>
              <a:t>. 277: 23977-23980.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Koopman</a:t>
            </a:r>
            <a:r>
              <a:rPr lang="ru-RU" sz="2000" b="0" strike="noStrike" spc="-1" dirty="0">
                <a:latin typeface="Arial"/>
              </a:rPr>
              <a:t> R, </a:t>
            </a:r>
            <a:r>
              <a:rPr lang="ru-RU" sz="2000" b="0" strike="noStrike" spc="-1" dirty="0" err="1">
                <a:latin typeface="Arial"/>
              </a:rPr>
              <a:t>Wagenmakers</a:t>
            </a:r>
            <a:r>
              <a:rPr lang="ru-RU" sz="2000" b="0" strike="noStrike" spc="-1" dirty="0">
                <a:latin typeface="Arial"/>
              </a:rPr>
              <a:t> AJ, </a:t>
            </a:r>
            <a:r>
              <a:rPr lang="ru-RU" sz="2000" b="0" strike="noStrike" spc="-1" dirty="0" err="1">
                <a:latin typeface="Arial"/>
              </a:rPr>
              <a:t>Manders</a:t>
            </a:r>
            <a:r>
              <a:rPr lang="ru-RU" sz="2000" b="0" strike="noStrike" spc="-1" dirty="0">
                <a:latin typeface="Arial"/>
              </a:rPr>
              <a:t> RJ, </a:t>
            </a:r>
            <a:r>
              <a:rPr lang="ru-RU" sz="2000" b="0" strike="noStrike" spc="-1" dirty="0" err="1">
                <a:latin typeface="Arial"/>
              </a:rPr>
              <a:t>Zorenc</a:t>
            </a:r>
            <a:r>
              <a:rPr lang="ru-RU" sz="2000" b="0" strike="noStrike" spc="-1" dirty="0">
                <a:latin typeface="Arial"/>
              </a:rPr>
              <a:t> AH, </a:t>
            </a:r>
            <a:r>
              <a:rPr lang="ru-RU" sz="2000" b="0" strike="noStrike" spc="-1" dirty="0" err="1">
                <a:latin typeface="Arial"/>
              </a:rPr>
              <a:t>Senden</a:t>
            </a:r>
            <a:r>
              <a:rPr lang="ru-RU" sz="2000" b="0" strike="noStrike" spc="-1" dirty="0">
                <a:latin typeface="Arial"/>
              </a:rPr>
              <a:t> JM, </a:t>
            </a:r>
            <a:r>
              <a:rPr lang="ru-RU" sz="2000" b="0" strike="noStrike" spc="-1" dirty="0" err="1">
                <a:latin typeface="Arial"/>
              </a:rPr>
              <a:t>Gorselink</a:t>
            </a:r>
            <a:r>
              <a:rPr lang="ru-RU" sz="2000" b="0" strike="noStrike" spc="-1" dirty="0">
                <a:latin typeface="Arial"/>
              </a:rPr>
              <a:t> M, </a:t>
            </a:r>
            <a:r>
              <a:rPr lang="ru-RU" sz="2000" b="0" strike="noStrike" spc="-1" dirty="0" err="1">
                <a:latin typeface="Arial"/>
              </a:rPr>
              <a:t>Keizer</a:t>
            </a:r>
            <a:r>
              <a:rPr lang="ru-RU" sz="2000" b="0" strike="noStrike" spc="-1" dirty="0">
                <a:latin typeface="Arial"/>
              </a:rPr>
              <a:t> HA, </a:t>
            </a:r>
            <a:r>
              <a:rPr lang="ru-RU" sz="2000" b="0" strike="noStrike" spc="-1" dirty="0" err="1">
                <a:latin typeface="Arial"/>
              </a:rPr>
              <a:t>van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Loon</a:t>
            </a:r>
            <a:r>
              <a:rPr lang="ru-RU" sz="2000" b="0" strike="noStrike" spc="-1" dirty="0">
                <a:latin typeface="Arial"/>
              </a:rPr>
              <a:t> LJ. (2005) </a:t>
            </a:r>
            <a:r>
              <a:rPr lang="ru-RU" sz="2000" b="0" strike="noStrike" spc="-1" dirty="0" err="1">
                <a:latin typeface="Arial"/>
              </a:rPr>
              <a:t>Combined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ingestion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free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with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carbohydrate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increases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postexercise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synthesis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vivo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male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subjects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Am</a:t>
            </a:r>
            <a:r>
              <a:rPr lang="ru-RU" sz="2000" b="0" strike="noStrike" spc="-1" dirty="0">
                <a:latin typeface="Arial"/>
              </a:rPr>
              <a:t>. J. </a:t>
            </a:r>
            <a:r>
              <a:rPr lang="ru-RU" sz="2000" b="0" strike="noStrike" spc="-1" dirty="0" err="1">
                <a:latin typeface="Arial"/>
              </a:rPr>
              <a:t>Physiol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Endocrinol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Metab</a:t>
            </a:r>
            <a:r>
              <a:rPr lang="ru-RU" sz="2000" b="0" strike="noStrike" spc="-1" dirty="0">
                <a:latin typeface="Arial"/>
              </a:rPr>
              <a:t>. 288(4): E645-653.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Coburn</a:t>
            </a:r>
            <a:r>
              <a:rPr lang="ru-RU" sz="2000" b="0" strike="noStrike" spc="-1" dirty="0">
                <a:latin typeface="Arial"/>
              </a:rPr>
              <a:t>, J. W.,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Effects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whey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supplementation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during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eight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weeks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unilateral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resistance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training</a:t>
            </a:r>
            <a:r>
              <a:rPr lang="ru-RU" sz="2000" b="0" strike="noStrike" spc="-1" dirty="0">
                <a:latin typeface="Arial"/>
              </a:rPr>
              <a:t>. J </a:t>
            </a:r>
            <a:r>
              <a:rPr lang="ru-RU" sz="2000" b="0" strike="noStrike" spc="-1" dirty="0" err="1">
                <a:latin typeface="Arial"/>
              </a:rPr>
              <a:t>Strength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Cond</a:t>
            </a:r>
            <a:r>
              <a:rPr lang="ru-RU" sz="2000" b="0" strike="noStrike" spc="-1" dirty="0">
                <a:latin typeface="Arial"/>
              </a:rPr>
              <a:t> Res 2006 May;20(2):284-91.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La Bounty, P.,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., The </a:t>
            </a:r>
            <a:r>
              <a:rPr lang="ru-RU" sz="2000" b="0" strike="noStrike" spc="-1" dirty="0" err="1">
                <a:latin typeface="Arial"/>
              </a:rPr>
              <a:t>effects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oral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BCAAs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supplementation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combined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with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acute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lower-body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resistance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exercise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mTOR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4E-BP1 </a:t>
            </a:r>
            <a:r>
              <a:rPr lang="ru-RU" sz="2000" b="0" strike="noStrike" spc="-1" dirty="0" err="1">
                <a:latin typeface="Arial"/>
              </a:rPr>
              <a:t>activation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humans</a:t>
            </a:r>
            <a:r>
              <a:rPr lang="ru-RU" sz="2000" b="0" strike="noStrike" spc="-1" dirty="0">
                <a:latin typeface="Arial"/>
              </a:rPr>
              <a:t>: </a:t>
            </a:r>
            <a:r>
              <a:rPr lang="ru-RU" sz="2000" b="0" strike="noStrike" spc="-1" dirty="0" err="1">
                <a:latin typeface="Arial"/>
              </a:rPr>
              <a:t>preliminary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findings</a:t>
            </a:r>
            <a:r>
              <a:rPr lang="ru-RU" sz="2000" b="0" strike="noStrike" spc="-1" dirty="0">
                <a:latin typeface="Arial"/>
              </a:rPr>
              <a:t>. Journal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International Society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Sports </a:t>
            </a:r>
            <a:r>
              <a:rPr lang="ru-RU" sz="2000" b="0" strike="noStrike" spc="-1" dirty="0" err="1">
                <a:latin typeface="Arial"/>
              </a:rPr>
              <a:t>Nutrition</a:t>
            </a:r>
            <a:r>
              <a:rPr lang="ru-RU" sz="2000" b="0" strike="noStrike" spc="-1" dirty="0">
                <a:latin typeface="Arial"/>
              </a:rPr>
              <a:t>, 5(</a:t>
            </a:r>
            <a:r>
              <a:rPr lang="ru-RU" sz="2000" b="0" strike="noStrike" spc="-1" dirty="0" err="1">
                <a:latin typeface="Arial"/>
              </a:rPr>
              <a:t>Suppl</a:t>
            </a:r>
            <a:r>
              <a:rPr lang="ru-RU" sz="2000" b="0" strike="noStrike" spc="-1" dirty="0">
                <a:latin typeface="Arial"/>
              </a:rPr>
              <a:t> 1):P21, 2008.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De </a:t>
            </a:r>
            <a:r>
              <a:rPr lang="ru-RU" sz="2000" b="0" strike="noStrike" spc="-1" dirty="0" err="1">
                <a:latin typeface="Arial"/>
              </a:rPr>
              <a:t>Lorenzo</a:t>
            </a:r>
            <a:r>
              <a:rPr lang="ru-RU" sz="2000" b="0" strike="noStrike" spc="-1" dirty="0">
                <a:latin typeface="Arial"/>
              </a:rPr>
              <a:t>, A.,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Effect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acute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chronic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energy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metabolism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performance.Diabetes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Nutr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Metab</a:t>
            </a:r>
            <a:r>
              <a:rPr lang="ru-RU" sz="2000" b="0" strike="noStrike" spc="-1" dirty="0">
                <a:latin typeface="Arial"/>
              </a:rPr>
              <a:t>. 2003 Oct-Dec;16(5-6):291-7.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Blomstrand</a:t>
            </a:r>
            <a:r>
              <a:rPr lang="ru-RU" sz="2000" b="0" strike="noStrike" spc="-1" dirty="0">
                <a:latin typeface="Arial"/>
              </a:rPr>
              <a:t> E.A </a:t>
            </a:r>
            <a:r>
              <a:rPr lang="ru-RU" sz="2000" b="0" strike="noStrike" spc="-1" dirty="0" err="1">
                <a:latin typeface="Arial"/>
              </a:rPr>
              <a:t>role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for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reducing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central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fatigue</a:t>
            </a:r>
            <a:r>
              <a:rPr lang="ru-RU" sz="2000" b="0" strike="noStrike" spc="-1" dirty="0">
                <a:latin typeface="Arial"/>
              </a:rPr>
              <a:t>. J </a:t>
            </a:r>
            <a:r>
              <a:rPr lang="ru-RU" sz="2000" b="0" strike="noStrike" spc="-1" dirty="0" err="1">
                <a:latin typeface="Arial"/>
              </a:rPr>
              <a:t>Nutr</a:t>
            </a:r>
            <a:r>
              <a:rPr lang="ru-RU" sz="2000" b="0" strike="noStrike" spc="-1" dirty="0">
                <a:latin typeface="Arial"/>
              </a:rPr>
              <a:t>. 2006 Feb;136(2):544S-547S.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Gomez-Merino</a:t>
            </a:r>
            <a:r>
              <a:rPr lang="ru-RU" sz="2000" b="0" strike="noStrike" spc="-1" dirty="0">
                <a:latin typeface="Arial"/>
              </a:rPr>
              <a:t>, D.,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Evidence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that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</a:t>
            </a:r>
            <a:r>
              <a:rPr lang="ru-RU" sz="2000" b="0" strike="noStrike" spc="-1" dirty="0">
                <a:latin typeface="Arial"/>
              </a:rPr>
              <a:t> L-</a:t>
            </a:r>
            <a:r>
              <a:rPr lang="ru-RU" sz="2000" b="0" strike="noStrike" spc="-1" dirty="0" err="1">
                <a:latin typeface="Arial"/>
              </a:rPr>
              <a:t>valine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prevents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exercise-induced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release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5-HT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rat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hippocampus</a:t>
            </a:r>
            <a:r>
              <a:rPr lang="ru-RU" sz="2000" b="0" strike="noStrike" spc="-1" dirty="0">
                <a:latin typeface="Arial"/>
              </a:rPr>
              <a:t>. Int J Sports </a:t>
            </a:r>
            <a:r>
              <a:rPr lang="ru-RU" sz="2000" b="0" strike="noStrike" spc="-1" dirty="0" err="1">
                <a:latin typeface="Arial"/>
              </a:rPr>
              <a:t>Med</a:t>
            </a:r>
            <a:r>
              <a:rPr lang="ru-RU" sz="2000" b="0" strike="noStrike" spc="-1" dirty="0">
                <a:latin typeface="Arial"/>
              </a:rPr>
              <a:t>. 2001 Jul;22(5):317-22.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Paddon</a:t>
            </a:r>
            <a:r>
              <a:rPr lang="ru-RU" sz="2000" b="0" strike="noStrike" spc="-1" dirty="0">
                <a:latin typeface="Arial"/>
              </a:rPr>
              <a:t>-Jones, D.,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ingestion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improves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synthesis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young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elderly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Am</a:t>
            </a:r>
            <a:r>
              <a:rPr lang="ru-RU" sz="2000" b="0" strike="noStrike" spc="-1" dirty="0">
                <a:latin typeface="Arial"/>
              </a:rPr>
              <a:t> J </a:t>
            </a:r>
            <a:r>
              <a:rPr lang="ru-RU" sz="2000" b="0" strike="noStrike" spc="-1" dirty="0" err="1">
                <a:latin typeface="Arial"/>
              </a:rPr>
              <a:t>Physiol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Endocrinol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Metab</a:t>
            </a:r>
            <a:r>
              <a:rPr lang="ru-RU" sz="2000" b="0" strike="noStrike" spc="-1" dirty="0">
                <a:latin typeface="Arial"/>
              </a:rPr>
              <a:t>. 2004 Mar;286(3):E321-8.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Tipton</a:t>
            </a:r>
            <a:r>
              <a:rPr lang="ru-RU" sz="2000" b="0" strike="noStrike" spc="-1" dirty="0">
                <a:latin typeface="Arial"/>
              </a:rPr>
              <a:t>, K. D.,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Postexercise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net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synthesis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human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muscle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from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orally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administered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acids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Am</a:t>
            </a:r>
            <a:r>
              <a:rPr lang="ru-RU" sz="2000" b="0" strike="noStrike" spc="-1" dirty="0">
                <a:latin typeface="Arial"/>
              </a:rPr>
              <a:t> J </a:t>
            </a:r>
            <a:r>
              <a:rPr lang="ru-RU" sz="2000" b="0" strike="noStrike" spc="-1" dirty="0" err="1">
                <a:latin typeface="Arial"/>
              </a:rPr>
              <a:t>Physiol</a:t>
            </a:r>
            <a:r>
              <a:rPr lang="ru-RU" sz="2000" b="0" strike="noStrike" spc="-1" dirty="0">
                <a:latin typeface="Arial"/>
              </a:rPr>
              <a:t>. 1999 Apr;276(4 </a:t>
            </a:r>
            <a:r>
              <a:rPr lang="ru-RU" sz="2000" b="0" strike="noStrike" spc="-1" dirty="0" err="1">
                <a:latin typeface="Arial"/>
              </a:rPr>
              <a:t>Pt</a:t>
            </a:r>
            <a:r>
              <a:rPr lang="ru-RU" sz="2000" b="0" strike="noStrike" spc="-1" dirty="0">
                <a:latin typeface="Arial"/>
              </a:rPr>
              <a:t> 1):E628-34.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Mourier</a:t>
            </a:r>
            <a:r>
              <a:rPr lang="ru-RU" sz="2000" b="0" strike="noStrike" spc="-1" dirty="0">
                <a:latin typeface="Arial"/>
              </a:rPr>
              <a:t>, A.,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Combined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effects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caloric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restriction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branched-chain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amino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acid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supplementation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body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composition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exercise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performance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elite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wrestlers</a:t>
            </a:r>
            <a:r>
              <a:rPr lang="ru-RU" sz="2000" b="0" strike="noStrike" spc="-1" dirty="0">
                <a:latin typeface="Arial"/>
              </a:rPr>
              <a:t>. Int J Sports </a:t>
            </a:r>
            <a:r>
              <a:rPr lang="ru-RU" sz="2000" b="0" strike="noStrike" spc="-1" dirty="0" err="1">
                <a:latin typeface="Arial"/>
              </a:rPr>
              <a:t>Med</a:t>
            </a:r>
            <a:r>
              <a:rPr lang="ru-RU" sz="2000" b="0" strike="noStrike" spc="-1" dirty="0">
                <a:latin typeface="Arial"/>
              </a:rPr>
              <a:t> 1997 Jan;18(1):47-55.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Cota</a:t>
            </a:r>
            <a:r>
              <a:rPr lang="ru-RU" sz="2000" b="0" strike="noStrike" spc="-1" dirty="0">
                <a:latin typeface="Arial"/>
              </a:rPr>
              <a:t>, D.,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Hypothalamic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mTOR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signaling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regulates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food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intake</a:t>
            </a:r>
            <a:r>
              <a:rPr lang="ru-RU" sz="2000" b="0" strike="noStrike" spc="-1" dirty="0">
                <a:latin typeface="Arial"/>
              </a:rPr>
              <a:t>. Science. 2006 </a:t>
            </a:r>
            <a:r>
              <a:rPr lang="ru-RU" sz="2000" b="0" strike="noStrike" spc="-1" dirty="0" err="1">
                <a:latin typeface="Arial"/>
              </a:rPr>
              <a:t>May</a:t>
            </a:r>
            <a:r>
              <a:rPr lang="ru-RU" sz="2000" b="0" strike="noStrike" spc="-1" dirty="0">
                <a:latin typeface="Arial"/>
              </a:rPr>
              <a:t> 12;312(5775):927-30.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Donato</a:t>
            </a:r>
            <a:r>
              <a:rPr lang="ru-RU" sz="2000" b="0" strike="noStrike" spc="-1" dirty="0">
                <a:latin typeface="Arial"/>
              </a:rPr>
              <a:t>, J.,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Effects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supplementation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body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composition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status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rats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submitted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to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food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restriction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Nutrition</a:t>
            </a:r>
            <a:r>
              <a:rPr lang="ru-RU" sz="2000" b="0" strike="noStrike" spc="-1" dirty="0">
                <a:latin typeface="Arial"/>
              </a:rPr>
              <a:t> 22(5):520-527, 2006.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- </a:t>
            </a:r>
            <a:r>
              <a:rPr lang="ru-RU" sz="2000" b="0" strike="noStrike" spc="-1" dirty="0" err="1">
                <a:latin typeface="Arial"/>
              </a:rPr>
              <a:t>Nishimura</a:t>
            </a:r>
            <a:r>
              <a:rPr lang="ru-RU" sz="2000" b="0" strike="noStrike" spc="-1" dirty="0">
                <a:latin typeface="Arial"/>
              </a:rPr>
              <a:t>, J., </a:t>
            </a:r>
            <a:r>
              <a:rPr lang="ru-RU" sz="2000" b="0" strike="noStrike" spc="-1" dirty="0" err="1">
                <a:latin typeface="Arial"/>
              </a:rPr>
              <a:t>et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al</a:t>
            </a:r>
            <a:r>
              <a:rPr lang="ru-RU" sz="2000" b="0" strike="noStrike" spc="-1" dirty="0">
                <a:latin typeface="Arial"/>
              </a:rPr>
              <a:t>. "</a:t>
            </a:r>
            <a:r>
              <a:rPr lang="ru-RU" sz="2000" b="0" strike="noStrike" spc="-1" dirty="0" err="1">
                <a:latin typeface="Arial"/>
              </a:rPr>
              <a:t>Isoleucine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Prevents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Accumulation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Tissue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Triglycerides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Upregulates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the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Expression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of</a:t>
            </a:r>
            <a:r>
              <a:rPr lang="ru-RU" sz="2000" b="0" strike="noStrike" spc="-1" dirty="0">
                <a:latin typeface="Arial"/>
              </a:rPr>
              <a:t> PPAR{</a:t>
            </a:r>
            <a:r>
              <a:rPr lang="ru-RU" sz="2000" b="0" strike="noStrike" spc="-1" dirty="0" err="1">
                <a:latin typeface="Arial"/>
              </a:rPr>
              <a:t>alpha</a:t>
            </a:r>
            <a:r>
              <a:rPr lang="ru-RU" sz="2000" b="0" strike="noStrike" spc="-1" dirty="0">
                <a:latin typeface="Arial"/>
              </a:rPr>
              <a:t>} </a:t>
            </a:r>
            <a:r>
              <a:rPr lang="ru-RU" sz="2000" b="0" strike="noStrike" spc="-1" dirty="0" err="1">
                <a:latin typeface="Arial"/>
              </a:rPr>
              <a:t>and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Uncoupling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Protein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Diet-Induced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Obese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Mice</a:t>
            </a:r>
            <a:r>
              <a:rPr lang="ru-RU" sz="2000" b="0" strike="noStrike" spc="-1" dirty="0">
                <a:latin typeface="Arial"/>
              </a:rPr>
              <a:t>." J. </a:t>
            </a:r>
            <a:r>
              <a:rPr lang="ru-RU" sz="2000" b="0" strike="noStrike" spc="-1" dirty="0" err="1">
                <a:latin typeface="Arial"/>
              </a:rPr>
              <a:t>Nutr</a:t>
            </a:r>
            <a:r>
              <a:rPr lang="ru-RU" sz="2000" b="0" strike="noStrike" spc="-1" dirty="0">
                <a:latin typeface="Arial"/>
              </a:rPr>
              <a:t>., </a:t>
            </a:r>
            <a:r>
              <a:rPr lang="ru-RU" sz="2000" b="0" strike="noStrike" spc="-1" dirty="0" err="1">
                <a:latin typeface="Arial"/>
              </a:rPr>
              <a:t>March</a:t>
            </a:r>
            <a:r>
              <a:rPr lang="ru-RU" sz="2000" b="0" strike="noStrike" spc="-1" dirty="0">
                <a:latin typeface="Arial"/>
              </a:rPr>
              <a:t> 2010, </a:t>
            </a:r>
            <a:r>
              <a:rPr lang="ru-RU" sz="2000" b="0" strike="noStrike" spc="-1" dirty="0" err="1">
                <a:latin typeface="Arial"/>
              </a:rPr>
              <a:t>in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press</a:t>
            </a:r>
            <a:r>
              <a:rPr lang="ru-RU" sz="2000" b="0" strike="noStrike" spc="-1" dirty="0">
                <a:latin typeface="Arial"/>
              </a:rPr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834080" y="79020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37392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98092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47844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8340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98092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47844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834080" y="2304000"/>
            <a:ext cx="14715000" cy="2151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237392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834080" y="79020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237392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98092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47844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8340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98092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47844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834080" y="2304000"/>
            <a:ext cx="14715000" cy="2151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237392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834080" y="79020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237392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98092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14784480" y="70722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8340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98092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14784480" y="7902000"/>
            <a:ext cx="4737960" cy="757440"/>
          </a:xfrm>
          <a:prstGeom prst="rect">
            <a:avLst/>
          </a:prstGeom>
        </p:spPr>
        <p:txBody>
          <a:bodyPr lIns="0" tIns="0" rIns="0" bIns="0">
            <a:normAutofit fontScale="9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834080" y="2304000"/>
            <a:ext cx="14715000" cy="21519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1588320"/>
          </a:xfrm>
          <a:prstGeom prst="rect">
            <a:avLst/>
          </a:prstGeom>
        </p:spPr>
        <p:txBody>
          <a:bodyPr lIns="0" tIns="0" rIns="0" bIns="0">
            <a:normAutofit fontScale="63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373920" y="79020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373920" y="7072200"/>
            <a:ext cx="7180560" cy="75744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834080" y="7902000"/>
            <a:ext cx="14715000" cy="757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"/>
          <p:cNvSpPr/>
          <p:nvPr/>
        </p:nvSpPr>
        <p:spPr>
          <a:xfrm>
            <a:off x="-508320" y="-114480"/>
            <a:ext cx="25399440" cy="14214600"/>
          </a:xfrm>
          <a:prstGeom prst="rect">
            <a:avLst/>
          </a:prstGeom>
          <a:solidFill>
            <a:srgbClr val="F3BEC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5000" b="0" strike="noStrike" spc="-1">
                <a:solidFill>
                  <a:srgbClr val="000000"/>
                </a:solidFill>
                <a:latin typeface="Helvetica Light"/>
                <a:ea typeface="Helvetica Light"/>
              </a:rPr>
              <a:t>Текст заголовка</a:t>
            </a:r>
            <a:endParaRPr lang="ru-RU" sz="5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>
            <a:normAutofit fontScale="20000"/>
          </a:bodyPr>
          <a:lstStyle/>
          <a:p>
            <a:pPr marL="432000" indent="-32328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5000" b="0" strike="noStrike" spc="-1">
                <a:solidFill>
                  <a:srgbClr val="000000"/>
                </a:solidFill>
                <a:latin typeface="Helvetica Light"/>
                <a:ea typeface="Helvetica Light"/>
              </a:rPr>
              <a:t>Уровень текста 1</a:t>
            </a:r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  <a:p>
            <a:pPr marL="864000" lvl="1" indent="-32328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Symbol" charset="2"/>
              <a:buChar char=""/>
            </a:pPr>
            <a:r>
              <a:rPr lang="ru-RU" sz="5000" b="0" strike="noStrike" spc="-1">
                <a:solidFill>
                  <a:srgbClr val="000000"/>
                </a:solidFill>
                <a:latin typeface="Helvetica Light"/>
                <a:ea typeface="Helvetica Light"/>
              </a:rPr>
              <a:t>Уровень текста 2</a:t>
            </a:r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  <a:p>
            <a:pPr marL="1296000" lvl="2" indent="-28728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ru-RU" sz="5000" b="0" strike="noStrike" spc="-1">
                <a:solidFill>
                  <a:srgbClr val="000000"/>
                </a:solidFill>
                <a:latin typeface="Helvetica Light"/>
                <a:ea typeface="Helvetica Light"/>
              </a:rPr>
              <a:t>Уровень текста 3</a:t>
            </a:r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  <a:p>
            <a:pPr marL="1728000" lvl="3" indent="-21528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75000"/>
              <a:buFont typeface="Symbol" charset="2"/>
              <a:buChar char=""/>
            </a:pPr>
            <a:r>
              <a:rPr lang="ru-RU" sz="5000" b="0" strike="noStrike" spc="-1">
                <a:solidFill>
                  <a:srgbClr val="000000"/>
                </a:solidFill>
                <a:latin typeface="Helvetica Light"/>
                <a:ea typeface="Helvetica Light"/>
              </a:rPr>
              <a:t>Уровень текста 4</a:t>
            </a:r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  <a:p>
            <a:pPr marL="2484000" lvl="4" indent="-539280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SzPct val="45000"/>
              <a:buFont typeface="Symbol" charset="2"/>
              <a:buChar char=""/>
            </a:pPr>
            <a:r>
              <a:rPr lang="ru-RU" sz="5000" b="0" strike="noStrike" spc="-1">
                <a:solidFill>
                  <a:srgbClr val="000000"/>
                </a:solidFill>
                <a:latin typeface="Helvetica Light"/>
                <a:ea typeface="Helvetica Light"/>
              </a:rPr>
              <a:t>Уровень текста 5</a:t>
            </a:r>
            <a:endParaRPr lang="ru-RU" sz="50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/>
          </p:nvPr>
        </p:nvSpPr>
        <p:spPr>
          <a:xfrm>
            <a:off x="17475120" y="12712680"/>
            <a:ext cx="5689080" cy="993600"/>
          </a:xfrm>
          <a:prstGeom prst="rect">
            <a:avLst/>
          </a:prstGeom>
        </p:spPr>
        <p:txBody>
          <a:bodyPr lIns="71280" tIns="71280" rIns="71280" bIns="7128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" hidden="1"/>
          <p:cNvSpPr/>
          <p:nvPr/>
        </p:nvSpPr>
        <p:spPr>
          <a:xfrm>
            <a:off x="-508320" y="-114480"/>
            <a:ext cx="25399440" cy="14214600"/>
          </a:xfrm>
          <a:prstGeom prst="rect">
            <a:avLst/>
          </a:prstGeom>
          <a:solidFill>
            <a:srgbClr val="F3BEC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Shape 148"/>
          <p:cNvSpPr/>
          <p:nvPr/>
        </p:nvSpPr>
        <p:spPr>
          <a:xfrm>
            <a:off x="-34560" y="-46440"/>
            <a:ext cx="24451920" cy="13807800"/>
          </a:xfrm>
          <a:prstGeom prst="rect">
            <a:avLst/>
          </a:prstGeom>
          <a:solidFill>
            <a:srgbClr val="F8F8F8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Прямоугольник"/>
          <p:cNvSpPr/>
          <p:nvPr/>
        </p:nvSpPr>
        <p:spPr>
          <a:xfrm>
            <a:off x="-160920" y="-127080"/>
            <a:ext cx="24822360" cy="13997880"/>
          </a:xfrm>
          <a:prstGeom prst="rect">
            <a:avLst/>
          </a:prstGeom>
          <a:solidFill>
            <a:srgbClr val="F7F3F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 anchor="ctr">
            <a:normAutofit fontScale="56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1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723960" lvl="1" indent="-266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2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1234440" lvl="2" indent="-3196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3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1727280" lvl="3" indent="-35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4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2184480" lvl="4" indent="-35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5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sldNum"/>
          </p:nvPr>
        </p:nvSpPr>
        <p:spPr>
          <a:xfrm>
            <a:off x="17475120" y="12712680"/>
            <a:ext cx="5689080" cy="993600"/>
          </a:xfrm>
          <a:prstGeom prst="rect">
            <a:avLst/>
          </a:prstGeom>
        </p:spPr>
        <p:txBody>
          <a:bodyPr lIns="71280" tIns="71280" rIns="71280" bIns="7128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" hidden="1"/>
          <p:cNvSpPr/>
          <p:nvPr/>
        </p:nvSpPr>
        <p:spPr>
          <a:xfrm>
            <a:off x="-508320" y="-114480"/>
            <a:ext cx="25399440" cy="14214600"/>
          </a:xfrm>
          <a:prstGeom prst="rect">
            <a:avLst/>
          </a:prstGeom>
          <a:solidFill>
            <a:srgbClr val="F3BEC9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Shape 148"/>
          <p:cNvSpPr/>
          <p:nvPr/>
        </p:nvSpPr>
        <p:spPr>
          <a:xfrm>
            <a:off x="-34560" y="-46440"/>
            <a:ext cx="24451920" cy="13807800"/>
          </a:xfrm>
          <a:prstGeom prst="rect">
            <a:avLst/>
          </a:prstGeom>
          <a:solidFill>
            <a:srgbClr val="F8F8F8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Прямоугольник"/>
          <p:cNvSpPr/>
          <p:nvPr/>
        </p:nvSpPr>
        <p:spPr>
          <a:xfrm>
            <a:off x="-160920" y="-127080"/>
            <a:ext cx="24822360" cy="13997880"/>
          </a:xfrm>
          <a:prstGeom prst="rect">
            <a:avLst/>
          </a:prstGeom>
          <a:solidFill>
            <a:srgbClr val="F7F3F3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834080" y="2304000"/>
            <a:ext cx="14715000" cy="4642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  <a:ea typeface="Arial"/>
              </a:rPr>
              <a:t>Текст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834080" y="7072200"/>
            <a:ext cx="14715000" cy="1588320"/>
          </a:xfrm>
          <a:prstGeom prst="rect">
            <a:avLst/>
          </a:prstGeom>
        </p:spPr>
        <p:txBody>
          <a:bodyPr lIns="0" tIns="0" rIns="0" bIns="0" anchor="ctr">
            <a:normAutofit fontScale="56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1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723960" lvl="1" indent="-266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2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1234440" lvl="2" indent="-3196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3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1727280" lvl="3" indent="-35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4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  <a:p>
            <a:pPr marL="2184480" lvl="4" indent="-3553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  <a:ea typeface="Arial"/>
              </a:rPr>
              <a:t>Уровень текста 5</a:t>
            </a:r>
            <a:endParaRPr lang="ru-RU" sz="2800" b="0" strike="noStrike" spc="-1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sldNum"/>
          </p:nvPr>
        </p:nvSpPr>
        <p:spPr>
          <a:xfrm>
            <a:off x="17475120" y="12712680"/>
            <a:ext cx="5689080" cy="993600"/>
          </a:xfrm>
          <a:prstGeom prst="rect">
            <a:avLst/>
          </a:prstGeom>
        </p:spPr>
        <p:txBody>
          <a:bodyPr lIns="71280" tIns="71280" rIns="71280" bIns="7128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5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j-hr1-1.png" descr="j-hr1-1.png"/>
          <p:cNvPicPr/>
          <p:nvPr/>
        </p:nvPicPr>
        <p:blipFill>
          <a:blip r:embed="rId2"/>
          <a:stretch/>
        </p:blipFill>
        <p:spPr>
          <a:xfrm>
            <a:off x="4550760" y="0"/>
            <a:ext cx="24382800" cy="13714920"/>
          </a:xfrm>
          <a:prstGeom prst="rect">
            <a:avLst/>
          </a:prstGeom>
          <a:ln w="12700">
            <a:noFill/>
          </a:ln>
        </p:spPr>
      </p:pic>
      <p:pic>
        <p:nvPicPr>
          <p:cNvPr id="131" name="pasted-image.pdf" descr="pasted-image.pdf"/>
          <p:cNvPicPr/>
          <p:nvPr/>
        </p:nvPicPr>
        <p:blipFill>
          <a:blip r:embed="rId3"/>
          <a:stretch/>
        </p:blipFill>
        <p:spPr>
          <a:xfrm>
            <a:off x="1114200" y="927720"/>
            <a:ext cx="3729600" cy="657360"/>
          </a:xfrm>
          <a:prstGeom prst="rect">
            <a:avLst/>
          </a:prstGeom>
          <a:ln w="12700">
            <a:noFill/>
          </a:ln>
        </p:spPr>
      </p:pic>
      <p:sp>
        <p:nvSpPr>
          <p:cNvPr id="132" name="Shape 120"/>
          <p:cNvSpPr/>
          <p:nvPr/>
        </p:nvSpPr>
        <p:spPr>
          <a:xfrm>
            <a:off x="978480" y="3838320"/>
            <a:ext cx="11507040" cy="3385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ru-RU" sz="13300" b="1" strike="noStrike" cap="all" spc="-1" dirty="0">
                <a:solidFill>
                  <a:srgbClr val="FFFFFF"/>
                </a:solidFill>
                <a:latin typeface="Arial"/>
                <a:ea typeface="Arial"/>
              </a:rPr>
              <a:t>ПРОТИВИТИ</a:t>
            </a:r>
            <a:r>
              <a:rPr dirty="0"/>
              <a:t/>
            </a:r>
            <a:br>
              <a:rPr dirty="0"/>
            </a:br>
            <a:r>
              <a:rPr lang="ru-RU" sz="13300" b="1" cap="all" spc="-1" dirty="0">
                <a:solidFill>
                  <a:srgbClr val="FFFFFF"/>
                </a:solidFill>
                <a:latin typeface="Arial"/>
              </a:rPr>
              <a:t>УЛТРА</a:t>
            </a:r>
            <a:endParaRPr lang="ru-RU" sz="13300" b="0" strike="noStrike" spc="-1" dirty="0">
              <a:latin typeface="Arial"/>
            </a:endParaRPr>
          </a:p>
        </p:txBody>
      </p:sp>
      <p:sp>
        <p:nvSpPr>
          <p:cNvPr id="133" name="Идеальное комбо аминокислот"/>
          <p:cNvSpPr/>
          <p:nvPr/>
        </p:nvSpPr>
        <p:spPr>
          <a:xfrm>
            <a:off x="1029240" y="8808574"/>
            <a:ext cx="16608600" cy="199061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Идеалната</a:t>
            </a:r>
            <a:r>
              <a:rPr lang="ru-RU" sz="6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комбинация</a:t>
            </a:r>
            <a:r>
              <a:rPr dirty="0"/>
              <a:t/>
            </a:r>
            <a:br>
              <a:rPr dirty="0"/>
            </a:br>
            <a:r>
              <a:rPr lang="ru-RU" sz="6000" spc="-1" dirty="0">
                <a:solidFill>
                  <a:srgbClr val="FFFFFF"/>
                </a:solidFill>
                <a:latin typeface="Arial"/>
              </a:rPr>
              <a:t>от </a:t>
            </a:r>
            <a:r>
              <a:rPr lang="ru-RU" sz="6000" spc="-1" dirty="0" err="1">
                <a:solidFill>
                  <a:srgbClr val="FFFFFF"/>
                </a:solidFill>
                <a:latin typeface="Arial"/>
              </a:rPr>
              <a:t>а</a:t>
            </a:r>
            <a:r>
              <a:rPr lang="ru-RU" sz="6000" b="0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минокиселини</a:t>
            </a:r>
            <a:endParaRPr lang="ru-RU" sz="6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utterstock_1575619783.jpg" descr="shutterstock_1575619783.jpg"/>
          <p:cNvPicPr/>
          <p:nvPr/>
        </p:nvPicPr>
        <p:blipFill>
          <a:blip r:embed="rId3"/>
          <a:srcRect l="4814" r="48289"/>
          <a:stretch/>
        </p:blipFill>
        <p:spPr>
          <a:xfrm>
            <a:off x="14839920" y="-933840"/>
            <a:ext cx="12184200" cy="15582240"/>
          </a:xfrm>
          <a:prstGeom prst="rect">
            <a:avLst/>
          </a:prstGeom>
          <a:ln w="12700">
            <a:noFill/>
          </a:ln>
        </p:spPr>
      </p:pic>
      <p:sp>
        <p:nvSpPr>
          <p:cNvPr id="245" name="Прямоугольник"/>
          <p:cNvSpPr/>
          <p:nvPr/>
        </p:nvSpPr>
        <p:spPr>
          <a:xfrm>
            <a:off x="14849280" y="-156960"/>
            <a:ext cx="10273320" cy="14029200"/>
          </a:xfrm>
          <a:prstGeom prst="rect">
            <a:avLst/>
          </a:prstGeom>
          <a:solidFill>
            <a:srgbClr val="C88BA4">
              <a:alpha val="47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6" name="Protivity-Ultra_tiff.png" descr="Protivity-Ultra_tiff.png"/>
          <p:cNvPicPr/>
          <p:nvPr/>
        </p:nvPicPr>
        <p:blipFill>
          <a:blip r:embed="rId4"/>
          <a:srcRect l="22583" t="8237" r="22583" b="8237"/>
          <a:stretch/>
        </p:blipFill>
        <p:spPr>
          <a:xfrm>
            <a:off x="16938000" y="2483280"/>
            <a:ext cx="5763240" cy="8776800"/>
          </a:xfrm>
          <a:prstGeom prst="rect">
            <a:avLst/>
          </a:prstGeom>
          <a:ln w="12700">
            <a:noFill/>
          </a:ln>
        </p:spPr>
      </p:pic>
      <p:sp>
        <p:nvSpPr>
          <p:cNvPr id="247" name="Shape 136"/>
          <p:cNvSpPr/>
          <p:nvPr/>
        </p:nvSpPr>
        <p:spPr>
          <a:xfrm>
            <a:off x="1417320" y="896735"/>
            <a:ext cx="21651840" cy="122117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 err="1">
                <a:solidFill>
                  <a:srgbClr val="C14A60"/>
                </a:solidFill>
                <a:latin typeface="Arial"/>
                <a:ea typeface="Arial"/>
              </a:rPr>
              <a:t>Cъстав</a:t>
            </a:r>
            <a:r>
              <a:rPr lang="ru-RU" sz="7000" b="1" strike="noStrike" spc="-1" dirty="0">
                <a:solidFill>
                  <a:srgbClr val="C14A60"/>
                </a:solidFill>
                <a:latin typeface="Arial"/>
                <a:ea typeface="Arial"/>
              </a:rPr>
              <a:t> на </a:t>
            </a:r>
            <a:r>
              <a:rPr lang="ru-RU" sz="7000" b="1" strike="noStrike" spc="-1" dirty="0" err="1">
                <a:solidFill>
                  <a:srgbClr val="C14A60"/>
                </a:solidFill>
                <a:latin typeface="Arial"/>
                <a:ea typeface="Arial"/>
              </a:rPr>
              <a:t>Противити</a:t>
            </a:r>
            <a:r>
              <a:rPr lang="ru-RU" sz="7000" b="1" strike="noStrike" spc="-1" dirty="0">
                <a:solidFill>
                  <a:srgbClr val="C14A60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14A60"/>
                </a:solidFill>
                <a:latin typeface="Arial"/>
                <a:ea typeface="Arial"/>
              </a:rPr>
              <a:t>Ултра</a:t>
            </a:r>
            <a:endParaRPr lang="ru-RU" sz="7000" b="0" strike="noStrike" spc="-1" dirty="0">
              <a:latin typeface="Arial"/>
            </a:endParaRPr>
          </a:p>
        </p:txBody>
      </p:sp>
      <p:pic>
        <p:nvPicPr>
          <p:cNvPr id="248" name="pasted-image.pdf" descr="pasted-image.pdf"/>
          <p:cNvPicPr/>
          <p:nvPr/>
        </p:nvPicPr>
        <p:blipFill>
          <a:blip r:embed="rId5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249" name="Shape 137"/>
          <p:cNvSpPr/>
          <p:nvPr/>
        </p:nvSpPr>
        <p:spPr>
          <a:xfrm>
            <a:off x="1509480" y="3763800"/>
            <a:ext cx="5881680" cy="7301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576360" indent="-5752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/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</a:t>
            </a:r>
            <a:r>
              <a:rPr lang="ru-RU" sz="4300" b="0" strike="noStrike" spc="-100" dirty="0" err="1">
                <a:solidFill>
                  <a:srgbClr val="323335"/>
                </a:solidFill>
                <a:latin typeface="Arial"/>
                <a:ea typeface="Arial"/>
              </a:rPr>
              <a:t>изолевцин</a:t>
            </a:r>
            <a:endParaRPr lang="ru-RU" sz="4300" b="0" strike="noStrike" spc="-1" dirty="0">
              <a:latin typeface="Arial"/>
            </a:endParaRPr>
          </a:p>
          <a:p>
            <a:pPr marL="576360" indent="-5752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/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L-валин </a:t>
            </a:r>
            <a:endParaRPr lang="ru-RU" sz="4300" b="0" strike="noStrike" spc="-1" dirty="0">
              <a:latin typeface="Arial"/>
            </a:endParaRPr>
          </a:p>
          <a:p>
            <a:pPr marL="576360" indent="-5752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/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L-лизин </a:t>
            </a:r>
            <a:endParaRPr lang="ru-RU" sz="4300" b="0" strike="noStrike" spc="-1" dirty="0">
              <a:latin typeface="Arial"/>
            </a:endParaRPr>
          </a:p>
          <a:p>
            <a:pPr marL="576360" indent="-5752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/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L-фенилаланин</a:t>
            </a:r>
            <a:endParaRPr lang="ru-RU" sz="4300" b="0" strike="noStrike" spc="-1" dirty="0">
              <a:latin typeface="Arial"/>
            </a:endParaRPr>
          </a:p>
          <a:p>
            <a:pPr marL="576360" indent="-5752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/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L-глутамин</a:t>
            </a:r>
            <a:endParaRPr lang="ru-RU" sz="4300" b="0" strike="noStrike" spc="-1" dirty="0">
              <a:latin typeface="Arial"/>
            </a:endParaRPr>
          </a:p>
          <a:p>
            <a:pPr marL="576360" indent="-5752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/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L-треонин</a:t>
            </a:r>
            <a:endParaRPr lang="ru-RU" sz="4300" b="0" strike="noStrike" spc="-1" dirty="0">
              <a:latin typeface="Arial"/>
            </a:endParaRPr>
          </a:p>
        </p:txBody>
      </p:sp>
      <p:sp>
        <p:nvSpPr>
          <p:cNvPr id="250" name="Shape 137"/>
          <p:cNvSpPr/>
          <p:nvPr/>
        </p:nvSpPr>
        <p:spPr>
          <a:xfrm>
            <a:off x="7468920" y="2463840"/>
            <a:ext cx="5881680" cy="7301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000"/>
              </a:spcBef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 marL="833760" indent="-8326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 startAt="7"/>
              <a:tabLst>
                <a:tab pos="0" algn="l"/>
              </a:tabLst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L-аргинин </a:t>
            </a:r>
            <a:endParaRPr lang="ru-RU" sz="4300" b="0" strike="noStrike" spc="-1" dirty="0">
              <a:latin typeface="Arial"/>
            </a:endParaRPr>
          </a:p>
          <a:p>
            <a:pPr marL="833760" indent="-8326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 startAt="7"/>
              <a:tabLst>
                <a:tab pos="0" algn="l"/>
              </a:tabLst>
            </a:pPr>
            <a:r>
              <a:rPr lang="ru-RU" sz="4300" b="0" strike="noStrike" spc="-100" dirty="0" err="1">
                <a:solidFill>
                  <a:srgbClr val="323335"/>
                </a:solidFill>
                <a:latin typeface="Arial"/>
                <a:ea typeface="Arial"/>
              </a:rPr>
              <a:t>Цитрулин</a:t>
            </a: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  </a:t>
            </a:r>
            <a:endParaRPr lang="ru-RU" sz="4300" b="0" strike="noStrike" spc="-1" dirty="0">
              <a:latin typeface="Arial"/>
            </a:endParaRPr>
          </a:p>
          <a:p>
            <a:pPr marL="833760" indent="-8326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 startAt="7"/>
              <a:tabLst>
                <a:tab pos="0" algn="l"/>
              </a:tabLst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</a:t>
            </a:r>
            <a:r>
              <a:rPr lang="ru-RU" sz="4300" b="0" strike="noStrike" spc="-100" dirty="0" err="1">
                <a:solidFill>
                  <a:srgbClr val="323335"/>
                </a:solidFill>
                <a:latin typeface="Arial"/>
                <a:ea typeface="Arial"/>
              </a:rPr>
              <a:t>левцин</a:t>
            </a: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  </a:t>
            </a:r>
            <a:endParaRPr lang="ru-RU" sz="4300" b="0" strike="noStrike" spc="-1" dirty="0">
              <a:latin typeface="Arial"/>
            </a:endParaRPr>
          </a:p>
          <a:p>
            <a:pPr marL="833760" indent="-8326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 startAt="7"/>
              <a:tabLst>
                <a:tab pos="0" algn="l"/>
              </a:tabLst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</a:t>
            </a:r>
            <a:r>
              <a:rPr lang="ru-RU" sz="4300" spc="-100" dirty="0" err="1">
                <a:solidFill>
                  <a:srgbClr val="323335"/>
                </a:solidFill>
                <a:latin typeface="Arial"/>
                <a:ea typeface="Arial"/>
              </a:rPr>
              <a:t>х</a:t>
            </a:r>
            <a:r>
              <a:rPr lang="ru-RU" sz="4300" b="0" strike="noStrike" spc="-100" dirty="0" err="1">
                <a:solidFill>
                  <a:srgbClr val="323335"/>
                </a:solidFill>
                <a:latin typeface="Arial"/>
                <a:ea typeface="Arial"/>
              </a:rPr>
              <a:t>истидин</a:t>
            </a:r>
            <a:endParaRPr lang="ru-RU" sz="4300" b="0" strike="noStrike" spc="-1" dirty="0">
              <a:latin typeface="Arial"/>
            </a:endParaRPr>
          </a:p>
          <a:p>
            <a:pPr marL="833760" indent="-832680">
              <a:lnSpc>
                <a:spcPct val="100000"/>
              </a:lnSpc>
              <a:spcBef>
                <a:spcPts val="5000"/>
              </a:spcBef>
              <a:buClr>
                <a:srgbClr val="323335"/>
              </a:buClr>
              <a:buFont typeface="StarSymbol"/>
              <a:buAutoNum type="arabicPeriod" startAt="7"/>
              <a:tabLst>
                <a:tab pos="0" algn="l"/>
              </a:tabLst>
            </a:pPr>
            <a:r>
              <a:rPr lang="ru-RU" sz="4300" b="0" strike="noStrike" spc="-100" dirty="0">
                <a:solidFill>
                  <a:srgbClr val="323335"/>
                </a:solidFill>
                <a:latin typeface="Arial"/>
                <a:ea typeface="Arial"/>
              </a:rPr>
              <a:t>L-цистеин</a:t>
            </a:r>
            <a:endParaRPr lang="ru-RU" sz="43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136"/>
          <p:cNvSpPr/>
          <p:nvPr/>
        </p:nvSpPr>
        <p:spPr>
          <a:xfrm>
            <a:off x="1437840" y="848397"/>
            <a:ext cx="7158629" cy="337560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 err="1">
                <a:solidFill>
                  <a:srgbClr val="FD9A50"/>
                </a:solidFill>
                <a:latin typeface="Arial"/>
                <a:ea typeface="Arial"/>
              </a:rPr>
              <a:t>Максимално</a:t>
            </a:r>
            <a:r>
              <a:rPr dirty="0"/>
              <a:t/>
            </a:r>
            <a:br>
              <a:rPr dirty="0"/>
            </a:br>
            <a:r>
              <a:rPr lang="ru-RU" sz="7000" b="1" strike="noStrike" spc="-1" dirty="0" err="1">
                <a:solidFill>
                  <a:srgbClr val="FD9A50"/>
                </a:solidFill>
                <a:latin typeface="Arial"/>
                <a:ea typeface="Arial"/>
              </a:rPr>
              <a:t>биодостъпни</a:t>
            </a:r>
            <a:r>
              <a:rPr dirty="0"/>
              <a:t/>
            </a:r>
            <a:br>
              <a:rPr dirty="0"/>
            </a:b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аминокиселини</a:t>
            </a:r>
            <a:endParaRPr lang="ru-RU" sz="7000" b="0" strike="noStrike" spc="-1" dirty="0">
              <a:latin typeface="Arial"/>
            </a:endParaRPr>
          </a:p>
        </p:txBody>
      </p:sp>
      <p:sp>
        <p:nvSpPr>
          <p:cNvPr id="262" name="Shape 137"/>
          <p:cNvSpPr/>
          <p:nvPr/>
        </p:nvSpPr>
        <p:spPr>
          <a:xfrm>
            <a:off x="1424520" y="4856040"/>
            <a:ext cx="9333360" cy="460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4000" b="1" strike="noStrike" spc="-100" dirty="0" err="1">
                <a:solidFill>
                  <a:srgbClr val="C14A5E"/>
                </a:solidFill>
                <a:latin typeface="Arial"/>
                <a:ea typeface="Arial"/>
              </a:rPr>
              <a:t>Противити</a:t>
            </a:r>
            <a:r>
              <a:rPr lang="ru-RU" sz="4000" b="1" strike="noStrike" spc="-100" dirty="0">
                <a:solidFill>
                  <a:srgbClr val="C14A5E"/>
                </a:solidFill>
                <a:latin typeface="Arial"/>
                <a:ea typeface="Arial"/>
              </a:rPr>
              <a:t> </a:t>
            </a:r>
            <a:r>
              <a:rPr lang="ru-RU" sz="4000" b="1" strike="noStrike" spc="-100" dirty="0" err="1">
                <a:solidFill>
                  <a:srgbClr val="C14A5E"/>
                </a:solidFill>
                <a:latin typeface="Arial"/>
                <a:ea typeface="Arial"/>
              </a:rPr>
              <a:t>Ултра</a:t>
            </a:r>
            <a:r>
              <a:rPr lang="ru-RU" sz="4000" b="1" strike="noStrike" spc="-100" dirty="0">
                <a:solidFill>
                  <a:srgbClr val="C14A5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spc="-100" dirty="0">
                <a:solidFill>
                  <a:srgbClr val="2D2D2E"/>
                </a:solidFill>
                <a:latin typeface="Arial"/>
                <a:ea typeface="Arial"/>
              </a:rPr>
              <a:t>се </a:t>
            </a:r>
            <a:r>
              <a:rPr lang="ru-RU" sz="4000" spc="-100" dirty="0" err="1">
                <a:solidFill>
                  <a:srgbClr val="2D2D2E"/>
                </a:solidFill>
                <a:latin typeface="Arial"/>
                <a:ea typeface="Arial"/>
              </a:rPr>
              <a:t>усвоява</a:t>
            </a:r>
            <a:r>
              <a:rPr lang="ru-RU" sz="4000" spc="-100" dirty="0">
                <a:solidFill>
                  <a:srgbClr val="2D2D2E"/>
                </a:solidFill>
                <a:latin typeface="Arial"/>
                <a:ea typeface="Arial"/>
              </a:rPr>
              <a:t> по</a:t>
            </a:r>
            <a:r>
              <a:rPr dirty="0"/>
              <a:t/>
            </a:r>
            <a:br>
              <a:rPr dirty="0"/>
            </a:br>
            <a:r>
              <a:rPr lang="ru-RU" sz="4000" b="0" strike="noStrike" spc="-100" dirty="0" err="1">
                <a:solidFill>
                  <a:srgbClr val="C14A5E"/>
                </a:solidFill>
                <a:latin typeface="Arial"/>
                <a:ea typeface="Arial"/>
              </a:rPr>
              <a:t>анаболитен</a:t>
            </a:r>
            <a:r>
              <a:rPr lang="ru-RU" sz="4000" b="0" strike="noStrike" spc="-100" dirty="0">
                <a:solidFill>
                  <a:srgbClr val="C14A5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C14A5E"/>
                </a:solidFill>
                <a:latin typeface="Arial"/>
                <a:ea typeface="Arial"/>
              </a:rPr>
              <a:t>път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, при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който</a:t>
            </a:r>
            <a:r>
              <a:rPr dirty="0"/>
              <a:t/>
            </a:r>
            <a:br>
              <a:rPr dirty="0"/>
            </a:b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организмът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получава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>
                <a:solidFill>
                  <a:srgbClr val="C14A5F"/>
                </a:solidFill>
                <a:latin typeface="Arial"/>
                <a:ea typeface="Arial"/>
              </a:rPr>
              <a:t>100%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свободни</a:t>
            </a:r>
            <a:r>
              <a:rPr dirty="0"/>
              <a:t/>
            </a:r>
            <a:br>
              <a:rPr dirty="0"/>
            </a:b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лесноусвояеми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аминокиселини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.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263" name="pasted-image.pdf" descr="pasted-image.pdf"/>
          <p:cNvPicPr/>
          <p:nvPr/>
        </p:nvPicPr>
        <p:blipFill>
          <a:blip r:embed="rId2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pic>
        <p:nvPicPr>
          <p:cNvPr id="264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3137120" y="1828440"/>
            <a:ext cx="8962560" cy="8965080"/>
          </a:xfrm>
          <a:prstGeom prst="rect">
            <a:avLst/>
          </a:prstGeom>
          <a:ln w="12700">
            <a:noFill/>
          </a:ln>
        </p:spPr>
      </p:pic>
      <p:grpSp>
        <p:nvGrpSpPr>
          <p:cNvPr id="265" name="Группа"/>
          <p:cNvGrpSpPr/>
          <p:nvPr/>
        </p:nvGrpSpPr>
        <p:grpSpPr>
          <a:xfrm>
            <a:off x="14941800" y="508680"/>
            <a:ext cx="5352840" cy="12726360"/>
            <a:chOff x="14941800" y="508680"/>
            <a:chExt cx="5352840" cy="12726360"/>
          </a:xfrm>
        </p:grpSpPr>
        <p:pic>
          <p:nvPicPr>
            <p:cNvPr id="266" name="Изображение" descr="Изображение"/>
            <p:cNvPicPr/>
            <p:nvPr/>
          </p:nvPicPr>
          <p:blipFill>
            <a:blip r:embed="rId4"/>
            <a:stretch/>
          </p:blipFill>
          <p:spPr>
            <a:xfrm>
              <a:off x="14941800" y="508680"/>
              <a:ext cx="5352840" cy="1272636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67" name="Shape 136"/>
            <p:cNvSpPr/>
            <p:nvPr/>
          </p:nvSpPr>
          <p:spPr>
            <a:xfrm>
              <a:off x="15923520" y="2745360"/>
              <a:ext cx="3389760" cy="16657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10000" b="1" strike="noStrike" spc="-1">
                  <a:solidFill>
                    <a:srgbClr val="FFFFFF"/>
                  </a:solidFill>
                  <a:latin typeface="Arial"/>
                  <a:ea typeface="Arial"/>
                </a:rPr>
                <a:t>100%</a:t>
              </a:r>
              <a:endParaRPr lang="ru-RU" sz="10000" b="0" strike="noStrike" spc="-1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136"/>
          <p:cNvSpPr/>
          <p:nvPr/>
        </p:nvSpPr>
        <p:spPr>
          <a:xfrm>
            <a:off x="1442160" y="865415"/>
            <a:ext cx="17763712" cy="122117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 err="1">
                <a:solidFill>
                  <a:srgbClr val="FD9A50"/>
                </a:solidFill>
                <a:latin typeface="Arial"/>
                <a:ea typeface="Arial"/>
              </a:rPr>
              <a:t>Оптимално</a:t>
            </a:r>
            <a:r>
              <a:rPr lang="ru-RU" sz="7000" b="1" strike="noStrike" spc="-1" dirty="0">
                <a:solidFill>
                  <a:srgbClr val="FD9A50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FD9A50"/>
                </a:solidFill>
                <a:latin typeface="Arial"/>
                <a:ea typeface="Arial"/>
              </a:rPr>
              <a:t>съотношение</a:t>
            </a:r>
            <a:r>
              <a:rPr lang="ru-RU" sz="7000" b="1" strike="noStrike" spc="-1" dirty="0">
                <a:solidFill>
                  <a:srgbClr val="FD9A50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BCAA — 2:1:1</a:t>
            </a:r>
            <a:endParaRPr lang="ru-RU" sz="7000" b="0" strike="noStrike" spc="-1" dirty="0">
              <a:latin typeface="Arial"/>
            </a:endParaRPr>
          </a:p>
        </p:txBody>
      </p:sp>
      <p:sp>
        <p:nvSpPr>
          <p:cNvPr id="269" name="Shape 137"/>
          <p:cNvSpPr/>
          <p:nvPr/>
        </p:nvSpPr>
        <p:spPr>
          <a:xfrm>
            <a:off x="1424520" y="2250000"/>
            <a:ext cx="22185360" cy="606050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Аминокиселините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с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разклонена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верига (BCAA)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са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група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от три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незаменими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аминокиселини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: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левцин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изолевцин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валин.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Добавки с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аминокисел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ини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BCAA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обикновено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се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приемат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, за да се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ускори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растежа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мускулите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да се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подобри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физическата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работоспособност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. Те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могат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да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помогнат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за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понижаване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теглото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намаляване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умората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болките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след тренировки.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Поддържат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имунитета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За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разлика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от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повечето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други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аминокиселини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BCAA 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се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разграждат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основно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в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мускулите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, а не в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черния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дроб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.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Затова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се смята, че те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играят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роля в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производството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енергия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по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време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упражнения.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В 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ПРОТИВИТИ УЛТРА се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съдържа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максимално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балансирано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съотношение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«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левцин:изолевцин:валин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» 2: 1: 1,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което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е най-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доказаното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съотношение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BCAA и действа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положително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върху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работоспособността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възстановяването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мускулите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понижава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риска от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загуба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мускулна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маса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при дефицит на калории.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Причината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за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това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е, че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левцинът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може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особено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добре да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стимулира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синтеза на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протеини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и да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потиска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разпадането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мускулните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протеини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.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70" name="pasted-image.pdf" descr="pasted-image.pdf"/>
          <p:cNvPicPr/>
          <p:nvPr/>
        </p:nvPicPr>
        <p:blipFill>
          <a:blip r:embed="rId3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271" name="Shape 137"/>
          <p:cNvSpPr/>
          <p:nvPr/>
        </p:nvSpPr>
        <p:spPr>
          <a:xfrm>
            <a:off x="2327040" y="9039960"/>
            <a:ext cx="5667480" cy="348749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4000" b="1" strike="noStrike" spc="-100" dirty="0" err="1">
                <a:solidFill>
                  <a:srgbClr val="C14A5F"/>
                </a:solidFill>
                <a:latin typeface="Arial"/>
                <a:ea typeface="Arial"/>
              </a:rPr>
              <a:t>Левцин</a:t>
            </a:r>
            <a:r>
              <a:rPr lang="ru-RU" sz="40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смята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се за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основна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аминокиселина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играе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първостепенна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роля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в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процеса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натрупване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мускулна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маса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72" name="Shape 136"/>
          <p:cNvSpPr/>
          <p:nvPr/>
        </p:nvSpPr>
        <p:spPr>
          <a:xfrm>
            <a:off x="1430280" y="8890920"/>
            <a:ext cx="637560" cy="1208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>
                <a:solidFill>
                  <a:srgbClr val="C14A5F"/>
                </a:solidFill>
                <a:latin typeface="Arial"/>
                <a:ea typeface="Arial"/>
              </a:rPr>
              <a:t>2</a:t>
            </a:r>
            <a:endParaRPr lang="ru-RU" sz="7000" b="0" strike="noStrike" spc="-1">
              <a:latin typeface="Arial"/>
            </a:endParaRPr>
          </a:p>
        </p:txBody>
      </p:sp>
      <p:sp>
        <p:nvSpPr>
          <p:cNvPr id="273" name="Shape 137"/>
          <p:cNvSpPr/>
          <p:nvPr/>
        </p:nvSpPr>
        <p:spPr>
          <a:xfrm>
            <a:off x="9507600" y="9020880"/>
            <a:ext cx="5837040" cy="2945809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4000" b="1" strike="noStrike" spc="-100" dirty="0" err="1">
                <a:solidFill>
                  <a:srgbClr val="C14A5F"/>
                </a:solidFill>
                <a:latin typeface="Arial"/>
                <a:ea typeface="Arial"/>
              </a:rPr>
              <a:t>Изолевцин</a:t>
            </a:r>
            <a:r>
              <a:rPr lang="ru-RU" sz="40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по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вишава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нивото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енергия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помага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в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процеса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възстановяване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организма след упражнения. 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74" name="Shape 136"/>
          <p:cNvSpPr/>
          <p:nvPr/>
        </p:nvSpPr>
        <p:spPr>
          <a:xfrm>
            <a:off x="8610840" y="8871840"/>
            <a:ext cx="637560" cy="1208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>
                <a:solidFill>
                  <a:srgbClr val="C14A5F"/>
                </a:solidFill>
                <a:latin typeface="Arial"/>
                <a:ea typeface="Arial"/>
              </a:rPr>
              <a:t>1</a:t>
            </a:r>
            <a:endParaRPr lang="ru-RU" sz="7000" b="0" strike="noStrike" spc="-1">
              <a:latin typeface="Arial"/>
            </a:endParaRPr>
          </a:p>
        </p:txBody>
      </p:sp>
      <p:sp>
        <p:nvSpPr>
          <p:cNvPr id="275" name="Shape 137"/>
          <p:cNvSpPr/>
          <p:nvPr/>
        </p:nvSpPr>
        <p:spPr>
          <a:xfrm>
            <a:off x="17243640" y="9020880"/>
            <a:ext cx="6045120" cy="348749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4000" b="1" strike="noStrike" spc="-100" dirty="0">
                <a:solidFill>
                  <a:srgbClr val="C14A5F"/>
                </a:solidFill>
                <a:latin typeface="Arial"/>
                <a:ea typeface="Arial"/>
              </a:rPr>
              <a:t>Валин</a:t>
            </a:r>
            <a:r>
              <a:rPr lang="ru-RU" sz="40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омага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за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възстановяване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мускулните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тъкани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регулира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нивото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кръвната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захар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и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допринася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за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подобряване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здравето</a:t>
            </a: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мускулите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.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76" name="Shape 136"/>
          <p:cNvSpPr/>
          <p:nvPr/>
        </p:nvSpPr>
        <p:spPr>
          <a:xfrm>
            <a:off x="16346880" y="8871840"/>
            <a:ext cx="637560" cy="1208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>
                <a:solidFill>
                  <a:srgbClr val="C14A5F"/>
                </a:solidFill>
                <a:latin typeface="Arial"/>
                <a:ea typeface="Arial"/>
              </a:rPr>
              <a:t>1</a:t>
            </a:r>
            <a:endParaRPr lang="ru-RU" sz="7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136"/>
          <p:cNvSpPr/>
          <p:nvPr/>
        </p:nvSpPr>
        <p:spPr>
          <a:xfrm>
            <a:off x="1417320" y="883726"/>
            <a:ext cx="21651840" cy="229838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Ситуации, в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които</a:t>
            </a:r>
            <a:endParaRPr lang="ru-RU" sz="7000" b="1" strike="noStrike" spc="-1" dirty="0">
              <a:solidFill>
                <a:srgbClr val="C14A5F"/>
              </a:solidFill>
              <a:latin typeface="Arial"/>
              <a:ea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pc="-1" dirty="0" err="1">
                <a:solidFill>
                  <a:srgbClr val="FD9A50"/>
                </a:solidFill>
                <a:latin typeface="Arial"/>
                <a:ea typeface="Arial"/>
              </a:rPr>
              <a:t>Противите</a:t>
            </a:r>
            <a:r>
              <a:rPr lang="ru-RU" sz="7000" b="1" spc="-1" dirty="0">
                <a:solidFill>
                  <a:srgbClr val="FD9A50"/>
                </a:solidFill>
                <a:latin typeface="Arial"/>
                <a:ea typeface="Arial"/>
              </a:rPr>
              <a:t> </a:t>
            </a:r>
            <a:r>
              <a:rPr lang="ru-RU" sz="7000" b="1" spc="-1" dirty="0" err="1">
                <a:solidFill>
                  <a:srgbClr val="FD9A50"/>
                </a:solidFill>
                <a:latin typeface="Arial"/>
                <a:ea typeface="Arial"/>
              </a:rPr>
              <a:t>Ултра</a:t>
            </a:r>
            <a:r>
              <a:rPr lang="ru-RU" sz="7000" b="1" spc="-1" dirty="0">
                <a:solidFill>
                  <a:srgbClr val="FD9A50"/>
                </a:solidFill>
                <a:latin typeface="Arial"/>
                <a:ea typeface="Arial"/>
              </a:rPr>
              <a:t> е</a:t>
            </a:r>
            <a:r>
              <a:rPr lang="ru-RU" sz="7000" b="1" strike="noStrike" spc="-1" dirty="0">
                <a:solidFill>
                  <a:srgbClr val="B6475B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незаменим</a:t>
            </a:r>
            <a:endParaRPr lang="ru-RU" sz="7000" b="0" strike="noStrike" spc="-1" dirty="0">
              <a:latin typeface="Arial"/>
            </a:endParaRPr>
          </a:p>
        </p:txBody>
      </p:sp>
      <p:sp>
        <p:nvSpPr>
          <p:cNvPr id="278" name="Shape 137"/>
          <p:cNvSpPr/>
          <p:nvPr/>
        </p:nvSpPr>
        <p:spPr>
          <a:xfrm>
            <a:off x="1429560" y="6357960"/>
            <a:ext cx="5015880" cy="1672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н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ебалансирано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хранене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79" name="Shape 137"/>
          <p:cNvSpPr/>
          <p:nvPr/>
        </p:nvSpPr>
        <p:spPr>
          <a:xfrm>
            <a:off x="18540720" y="6370560"/>
            <a:ext cx="2556360" cy="90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диети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80" name="Shape 137"/>
          <p:cNvSpPr/>
          <p:nvPr/>
        </p:nvSpPr>
        <p:spPr>
          <a:xfrm>
            <a:off x="13009680" y="6357960"/>
            <a:ext cx="3301560" cy="12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8000"/>
              </a:lnSpc>
              <a:tabLst>
                <a:tab pos="0" algn="l"/>
              </a:tabLst>
            </a:pPr>
            <a:r>
              <a:rPr lang="ru-RU" sz="3200" spc="-100" dirty="0">
                <a:solidFill>
                  <a:srgbClr val="535353"/>
                </a:solidFill>
                <a:latin typeface="Helvetica Neue"/>
                <a:ea typeface="Helvetica Neue"/>
              </a:rPr>
              <a:t>н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арушения в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храносмилането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81" name="Shape 137"/>
          <p:cNvSpPr/>
          <p:nvPr/>
        </p:nvSpPr>
        <p:spPr>
          <a:xfrm>
            <a:off x="7313040" y="6370560"/>
            <a:ext cx="4202280" cy="12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8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н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епоносимост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към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млечен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протеин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82" name="Shape 137"/>
          <p:cNvSpPr/>
          <p:nvPr/>
        </p:nvSpPr>
        <p:spPr>
          <a:xfrm>
            <a:off x="8086320" y="10481040"/>
            <a:ext cx="7537680" cy="1362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повишени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физически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интелектуални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натоварвания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83" name="Shape 137"/>
          <p:cNvSpPr/>
          <p:nvPr/>
        </p:nvSpPr>
        <p:spPr>
          <a:xfrm>
            <a:off x="1290240" y="10502280"/>
            <a:ext cx="5294160" cy="1388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1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слаб </a:t>
            </a:r>
            <a:r>
              <a:rPr lang="ru-RU" sz="31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имунитет</a:t>
            </a:r>
            <a:endParaRPr lang="ru-RU" sz="3100" b="0" strike="noStrike" spc="-1" dirty="0">
              <a:latin typeface="Arial"/>
            </a:endParaRPr>
          </a:p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1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и </a:t>
            </a:r>
            <a:r>
              <a:rPr lang="ru-RU" sz="3100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липса</a:t>
            </a:r>
            <a:r>
              <a:rPr lang="ru-RU" sz="3100" spc="-100" dirty="0">
                <a:solidFill>
                  <a:srgbClr val="535353"/>
                </a:solidFill>
                <a:latin typeface="Helvetica Neue"/>
                <a:ea typeface="Helvetica Neue"/>
              </a:rPr>
              <a:t> на</a:t>
            </a:r>
            <a:r>
              <a:rPr lang="ru-RU" sz="31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r>
              <a:rPr lang="ru-RU" sz="31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сили</a:t>
            </a:r>
            <a:r>
              <a:rPr lang="ru-RU" sz="31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endParaRPr lang="ru-RU" sz="3100" b="0" strike="noStrike" spc="-1" dirty="0">
              <a:latin typeface="Arial"/>
            </a:endParaRPr>
          </a:p>
        </p:txBody>
      </p:sp>
      <p:sp>
        <p:nvSpPr>
          <p:cNvPr id="284" name="Shape 137"/>
          <p:cNvSpPr/>
          <p:nvPr/>
        </p:nvSpPr>
        <p:spPr>
          <a:xfrm>
            <a:off x="17370360" y="10489680"/>
            <a:ext cx="4896720" cy="1350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0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възстановяване</a:t>
            </a:r>
            <a:r>
              <a:rPr lang="ru-RU" sz="30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след </a:t>
            </a:r>
            <a:r>
              <a:rPr lang="ru-RU" sz="30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травми</a:t>
            </a:r>
            <a:r>
              <a:rPr lang="ru-RU" sz="30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и операции</a:t>
            </a:r>
            <a:endParaRPr lang="ru-RU" sz="3000" b="0" strike="noStrike" spc="-1" dirty="0">
              <a:latin typeface="Arial"/>
            </a:endParaRPr>
          </a:p>
        </p:txBody>
      </p:sp>
      <p:pic>
        <p:nvPicPr>
          <p:cNvPr id="285" name="apple 1.png" descr="apple 1.png"/>
          <p:cNvPicPr/>
          <p:nvPr/>
        </p:nvPicPr>
        <p:blipFill>
          <a:blip r:embed="rId2"/>
          <a:stretch/>
        </p:blipFill>
        <p:spPr>
          <a:xfrm>
            <a:off x="19080720" y="4553640"/>
            <a:ext cx="1476360" cy="1476360"/>
          </a:xfrm>
          <a:prstGeom prst="rect">
            <a:avLst/>
          </a:prstGeom>
          <a:ln w="12700">
            <a:noFill/>
          </a:ln>
        </p:spPr>
      </p:pic>
      <p:pic>
        <p:nvPicPr>
          <p:cNvPr id="286" name="Group.png" descr="Group.png"/>
          <p:cNvPicPr/>
          <p:nvPr/>
        </p:nvPicPr>
        <p:blipFill>
          <a:blip r:embed="rId3"/>
          <a:stretch/>
        </p:blipFill>
        <p:spPr>
          <a:xfrm>
            <a:off x="14093280" y="4515120"/>
            <a:ext cx="1134360" cy="1476360"/>
          </a:xfrm>
          <a:prstGeom prst="rect">
            <a:avLst/>
          </a:prstGeom>
          <a:ln w="12700">
            <a:noFill/>
          </a:ln>
        </p:spPr>
      </p:pic>
      <p:pic>
        <p:nvPicPr>
          <p:cNvPr id="287" name="Group-1.png" descr="Group-1.png"/>
          <p:cNvPicPr/>
          <p:nvPr/>
        </p:nvPicPr>
        <p:blipFill>
          <a:blip r:embed="rId4"/>
          <a:stretch/>
        </p:blipFill>
        <p:spPr>
          <a:xfrm>
            <a:off x="11116800" y="8651520"/>
            <a:ext cx="1594800" cy="1594800"/>
          </a:xfrm>
          <a:prstGeom prst="rect">
            <a:avLst/>
          </a:prstGeom>
          <a:ln w="12700">
            <a:noFill/>
          </a:ln>
        </p:spPr>
      </p:pic>
      <p:pic>
        <p:nvPicPr>
          <p:cNvPr id="288" name="milk-2 1.png" descr="milk-2 1.png"/>
          <p:cNvPicPr/>
          <p:nvPr/>
        </p:nvPicPr>
        <p:blipFill>
          <a:blip r:embed="rId5"/>
          <a:stretch/>
        </p:blipFill>
        <p:spPr>
          <a:xfrm>
            <a:off x="8616600" y="4405320"/>
            <a:ext cx="1594800" cy="1594800"/>
          </a:xfrm>
          <a:prstGeom prst="rect">
            <a:avLst/>
          </a:prstGeom>
          <a:ln w="12700">
            <a:noFill/>
          </a:ln>
        </p:spPr>
      </p:pic>
      <p:pic>
        <p:nvPicPr>
          <p:cNvPr id="289" name="pyramid 1.png" descr="pyramid 1.png"/>
          <p:cNvPicPr/>
          <p:nvPr/>
        </p:nvPicPr>
        <p:blipFill>
          <a:blip r:embed="rId6"/>
          <a:stretch/>
        </p:blipFill>
        <p:spPr>
          <a:xfrm>
            <a:off x="3140280" y="4430520"/>
            <a:ext cx="1594800" cy="1594800"/>
          </a:xfrm>
          <a:prstGeom prst="rect">
            <a:avLst/>
          </a:prstGeom>
          <a:ln w="12700">
            <a:noFill/>
          </a:ln>
        </p:spPr>
      </p:pic>
      <p:pic>
        <p:nvPicPr>
          <p:cNvPr id="290" name="Group.png" descr="Group.png"/>
          <p:cNvPicPr/>
          <p:nvPr/>
        </p:nvPicPr>
        <p:blipFill>
          <a:blip r:embed="rId7"/>
          <a:stretch/>
        </p:blipFill>
        <p:spPr>
          <a:xfrm>
            <a:off x="3244680" y="8467200"/>
            <a:ext cx="1385280" cy="1597680"/>
          </a:xfrm>
          <a:prstGeom prst="rect">
            <a:avLst/>
          </a:prstGeom>
          <a:ln w="12700">
            <a:noFill/>
          </a:ln>
        </p:spPr>
      </p:pic>
      <p:pic>
        <p:nvPicPr>
          <p:cNvPr id="291" name="band-aid 1.png" descr="band-aid 1.png"/>
          <p:cNvPicPr/>
          <p:nvPr/>
        </p:nvPicPr>
        <p:blipFill>
          <a:blip r:embed="rId8"/>
          <a:stretch/>
        </p:blipFill>
        <p:spPr>
          <a:xfrm>
            <a:off x="19080720" y="8591400"/>
            <a:ext cx="1476360" cy="147636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ff.png" descr="ff.png"/>
          <p:cNvPicPr/>
          <p:nvPr/>
        </p:nvPicPr>
        <p:blipFill>
          <a:blip r:embed="rId2"/>
          <a:stretch/>
        </p:blipFill>
        <p:spPr>
          <a:xfrm>
            <a:off x="-1532520" y="-546840"/>
            <a:ext cx="26330400" cy="14808600"/>
          </a:xfrm>
          <a:prstGeom prst="rect">
            <a:avLst/>
          </a:prstGeom>
          <a:ln w="12700">
            <a:noFill/>
          </a:ln>
        </p:spPr>
      </p:pic>
      <p:sp>
        <p:nvSpPr>
          <p:cNvPr id="293" name="PROTIVITY…"/>
          <p:cNvSpPr/>
          <p:nvPr/>
        </p:nvSpPr>
        <p:spPr>
          <a:xfrm>
            <a:off x="237067" y="3981240"/>
            <a:ext cx="13174133" cy="383727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1280" tIns="71280" rIns="71280" bIns="7128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ru-RU" sz="15000" b="1" cap="all" spc="-1" dirty="0">
                <a:solidFill>
                  <a:srgbClr val="FFFFFF"/>
                </a:solidFill>
                <a:latin typeface="Arial"/>
              </a:rPr>
              <a:t>ПРОТИВИТИ  </a:t>
            </a:r>
          </a:p>
          <a:p>
            <a:pPr>
              <a:lnSpc>
                <a:spcPct val="80000"/>
              </a:lnSpc>
              <a:tabLst>
                <a:tab pos="0" algn="l"/>
              </a:tabLst>
            </a:pPr>
            <a:r>
              <a:rPr lang="ru-RU" sz="15000" b="1" cap="all" spc="-1" dirty="0">
                <a:solidFill>
                  <a:srgbClr val="FFFFFF"/>
                </a:solidFill>
                <a:latin typeface="Arial"/>
              </a:rPr>
              <a:t>УЛТРА</a:t>
            </a:r>
            <a:endParaRPr lang="ru-RU" sz="15000" b="0" strike="noStrike" spc="-1" dirty="0">
              <a:latin typeface="Arial"/>
            </a:endParaRPr>
          </a:p>
        </p:txBody>
      </p:sp>
      <p:sp>
        <p:nvSpPr>
          <p:cNvPr id="294" name="улучшенная формула"/>
          <p:cNvSpPr/>
          <p:nvPr/>
        </p:nvSpPr>
        <p:spPr>
          <a:xfrm>
            <a:off x="1473840" y="8207879"/>
            <a:ext cx="16608600" cy="106728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6000" spc="-1" dirty="0" err="1">
                <a:solidFill>
                  <a:srgbClr val="FFFFFF"/>
                </a:solidFill>
                <a:latin typeface="Arial"/>
                <a:ea typeface="Arial"/>
              </a:rPr>
              <a:t>подобрена</a:t>
            </a:r>
            <a:r>
              <a:rPr lang="ru-RU" sz="6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 формула </a:t>
            </a:r>
            <a:endParaRPr lang="ru-RU" sz="6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Овал"/>
          <p:cNvSpPr/>
          <p:nvPr/>
        </p:nvSpPr>
        <p:spPr>
          <a:xfrm>
            <a:off x="954720" y="2717280"/>
            <a:ext cx="2906640" cy="2854440"/>
          </a:xfrm>
          <a:prstGeom prst="ellipse">
            <a:avLst/>
          </a:prstGeom>
          <a:solidFill>
            <a:srgbClr val="DDDDDD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Овал"/>
          <p:cNvSpPr/>
          <p:nvPr/>
        </p:nvSpPr>
        <p:spPr>
          <a:xfrm>
            <a:off x="8832960" y="2717280"/>
            <a:ext cx="2906640" cy="2854440"/>
          </a:xfrm>
          <a:prstGeom prst="ellipse">
            <a:avLst/>
          </a:prstGeom>
          <a:solidFill>
            <a:srgbClr val="C04A6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7" name="Protivity_300cc_65x130.png" descr="Protivity_300cc_65x130.png"/>
          <p:cNvPicPr/>
          <p:nvPr/>
        </p:nvPicPr>
        <p:blipFill>
          <a:blip r:embed="rId2"/>
          <a:stretch/>
        </p:blipFill>
        <p:spPr>
          <a:xfrm>
            <a:off x="1195920" y="2000880"/>
            <a:ext cx="2423880" cy="4083840"/>
          </a:xfrm>
          <a:prstGeom prst="rect">
            <a:avLst/>
          </a:prstGeom>
          <a:ln w="12700">
            <a:noFill/>
          </a:ln>
        </p:spPr>
      </p:pic>
      <p:sp>
        <p:nvSpPr>
          <p:cNvPr id="298" name="Shape 136_1"/>
          <p:cNvSpPr/>
          <p:nvPr/>
        </p:nvSpPr>
        <p:spPr>
          <a:xfrm>
            <a:off x="1424520" y="728255"/>
            <a:ext cx="21651840" cy="122117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pc="-1" dirty="0" err="1">
                <a:solidFill>
                  <a:srgbClr val="C1495E"/>
                </a:solidFill>
                <a:latin typeface="Arial"/>
                <a:ea typeface="Arial"/>
              </a:rPr>
              <a:t>Какво</a:t>
            </a:r>
            <a:r>
              <a:rPr lang="ru-RU" sz="7000" b="1" spc="-1" dirty="0">
                <a:solidFill>
                  <a:srgbClr val="C1495E"/>
                </a:solidFill>
                <a:latin typeface="Arial"/>
                <a:ea typeface="Arial"/>
              </a:rPr>
              <a:t> е </a:t>
            </a:r>
            <a:r>
              <a:rPr lang="ru-RU" sz="7000" b="1" spc="-1" dirty="0" err="1">
                <a:solidFill>
                  <a:srgbClr val="C1495E"/>
                </a:solidFill>
                <a:latin typeface="Arial"/>
                <a:ea typeface="Arial"/>
              </a:rPr>
              <a:t>променено</a:t>
            </a:r>
            <a:r>
              <a:rPr lang="ru-RU" sz="7000" b="1" spc="-1" dirty="0">
                <a:solidFill>
                  <a:srgbClr val="C1495E"/>
                </a:solidFill>
                <a:latin typeface="Arial"/>
                <a:ea typeface="Arial"/>
              </a:rPr>
              <a:t>?</a:t>
            </a:r>
            <a:endParaRPr lang="ru-RU" sz="7000" b="0" strike="noStrike" spc="-1" dirty="0">
              <a:latin typeface="Arial"/>
            </a:endParaRPr>
          </a:p>
        </p:txBody>
      </p:sp>
      <p:pic>
        <p:nvPicPr>
          <p:cNvPr id="299" name="pasted-image.pdf_1" descr="pasted-image.pdf_1"/>
          <p:cNvPicPr/>
          <p:nvPr/>
        </p:nvPicPr>
        <p:blipFill>
          <a:blip r:embed="rId3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300" name="Shape 137_6"/>
          <p:cNvSpPr/>
          <p:nvPr/>
        </p:nvSpPr>
        <p:spPr>
          <a:xfrm>
            <a:off x="4356720" y="3765600"/>
            <a:ext cx="3025800" cy="758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 fontScale="955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700" b="1" spc="-202" dirty="0" err="1">
                <a:solidFill>
                  <a:srgbClr val="2D2D2E"/>
                </a:solidFill>
                <a:latin typeface="Helvetica Neue"/>
                <a:ea typeface="Helvetica Neue"/>
              </a:rPr>
              <a:t>Противи</a:t>
            </a:r>
            <a:r>
              <a:rPr lang="ru-RU" sz="3700" b="1" spc="-202" dirty="0">
                <a:solidFill>
                  <a:srgbClr val="2D2D2E"/>
                </a:solidFill>
                <a:latin typeface="Helvetica Neue"/>
                <a:ea typeface="Helvetica Neue"/>
              </a:rPr>
              <a:t>		</a:t>
            </a:r>
            <a:r>
              <a:rPr lang="ru-RU" sz="3700" b="1" strike="noStrike" spc="-202" dirty="0">
                <a:solidFill>
                  <a:srgbClr val="2D2D2E"/>
                </a:solidFill>
                <a:latin typeface="Helvetica Neue"/>
                <a:ea typeface="Helvetica Neue"/>
              </a:rPr>
              <a:t> </a:t>
            </a:r>
            <a:endParaRPr lang="ru-RU" sz="3700" b="0" strike="noStrike" spc="-1" dirty="0">
              <a:latin typeface="Arial"/>
            </a:endParaRPr>
          </a:p>
        </p:txBody>
      </p:sp>
      <p:sp>
        <p:nvSpPr>
          <p:cNvPr id="301" name="Shape 137_7"/>
          <p:cNvSpPr/>
          <p:nvPr/>
        </p:nvSpPr>
        <p:spPr>
          <a:xfrm>
            <a:off x="12206160" y="3765600"/>
            <a:ext cx="3714480" cy="758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 fontScale="95500"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700" b="1" spc="-202" dirty="0" err="1">
                <a:solidFill>
                  <a:srgbClr val="2D2D2E"/>
                </a:solidFill>
                <a:latin typeface="Helvetica Neue"/>
                <a:ea typeface="Helvetica Neue"/>
              </a:rPr>
              <a:t>Противити</a:t>
            </a:r>
            <a:r>
              <a:rPr lang="ru-RU" sz="3700" b="1" spc="-202" dirty="0">
                <a:solidFill>
                  <a:srgbClr val="2D2D2E"/>
                </a:solidFill>
                <a:latin typeface="Helvetica Neue"/>
                <a:ea typeface="Helvetica Neue"/>
              </a:rPr>
              <a:t> </a:t>
            </a:r>
            <a:r>
              <a:rPr lang="ru-RU" sz="3700" b="1" spc="-202" dirty="0" err="1">
                <a:solidFill>
                  <a:srgbClr val="2D2D2E"/>
                </a:solidFill>
                <a:latin typeface="Helvetica Neue"/>
                <a:ea typeface="Helvetica Neue"/>
              </a:rPr>
              <a:t>Ултра</a:t>
            </a:r>
            <a:r>
              <a:rPr lang="ru-RU" sz="3700" b="1" strike="noStrike" spc="-202" dirty="0">
                <a:solidFill>
                  <a:srgbClr val="2D2D2E"/>
                </a:solidFill>
                <a:latin typeface="Helvetica Neue"/>
                <a:ea typeface="Helvetica Neue"/>
              </a:rPr>
              <a:t>  </a:t>
            </a:r>
            <a:endParaRPr lang="ru-RU" sz="3700" b="0" strike="noStrike" spc="-1" dirty="0">
              <a:latin typeface="Arial"/>
            </a:endParaRPr>
          </a:p>
        </p:txBody>
      </p:sp>
      <p:sp>
        <p:nvSpPr>
          <p:cNvPr id="302" name="Shape 137_8"/>
          <p:cNvSpPr/>
          <p:nvPr/>
        </p:nvSpPr>
        <p:spPr>
          <a:xfrm>
            <a:off x="1512720" y="6182280"/>
            <a:ext cx="7986960" cy="4950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10000"/>
              </a:lnSpc>
              <a:spcBef>
                <a:spcPts val="2401"/>
              </a:spcBef>
              <a:tabLst>
                <a:tab pos="0" algn="l"/>
              </a:tabLst>
            </a:pPr>
            <a:r>
              <a:rPr lang="ru-RU" sz="3200" b="1" strike="noStrike" spc="-100" dirty="0">
                <a:solidFill>
                  <a:srgbClr val="B6475B"/>
                </a:solidFill>
                <a:latin typeface="Arial"/>
                <a:ea typeface="Arial"/>
              </a:rPr>
              <a:t>L-метионин (</a:t>
            </a:r>
            <a:r>
              <a:rPr lang="ru-RU" sz="3200" b="1" strike="noStrike" spc="-100" dirty="0" err="1">
                <a:solidFill>
                  <a:srgbClr val="B6475B"/>
                </a:solidFill>
                <a:latin typeface="Arial"/>
                <a:ea typeface="Arial"/>
              </a:rPr>
              <a:t>премахнат</a:t>
            </a:r>
            <a:r>
              <a:rPr lang="ru-RU" sz="3200" b="1" strike="noStrike" spc="-100" dirty="0">
                <a:solidFill>
                  <a:srgbClr val="B6475B"/>
                </a:solidFill>
                <a:latin typeface="Arial"/>
                <a:ea typeface="Arial"/>
              </a:rPr>
              <a:t> е)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повишава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нивото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хомоцистеин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2401"/>
              </a:spcBef>
              <a:tabLst>
                <a:tab pos="0" algn="l"/>
              </a:tabLst>
            </a:pPr>
            <a:r>
              <a:rPr lang="ru-RU" sz="3200" b="1" strike="noStrike" spc="-100" dirty="0">
                <a:solidFill>
                  <a:srgbClr val="B6475B"/>
                </a:solidFill>
                <a:latin typeface="Arial"/>
                <a:ea typeface="Arial"/>
              </a:rPr>
              <a:t>L-5-хидрокситриптофан (</a:t>
            </a:r>
            <a:r>
              <a:rPr lang="ru-RU" sz="3200" b="1" strike="noStrike" spc="-100" dirty="0" err="1">
                <a:solidFill>
                  <a:srgbClr val="B6475B"/>
                </a:solidFill>
                <a:latin typeface="Arial"/>
                <a:ea typeface="Arial"/>
              </a:rPr>
              <a:t>премахнат</a:t>
            </a:r>
            <a:r>
              <a:rPr lang="ru-RU" sz="3200" b="1" strike="noStrike" spc="-100" dirty="0">
                <a:solidFill>
                  <a:srgbClr val="B6475B"/>
                </a:solidFill>
                <a:latin typeface="Arial"/>
                <a:ea typeface="Arial"/>
              </a:rPr>
              <a:t> е)</a:t>
            </a:r>
            <a:r>
              <a:rPr lang="ru-RU" sz="3200" b="1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забранен е за </a:t>
            </a:r>
            <a:r>
              <a:rPr lang="ru-RU" sz="32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влагане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в </a:t>
            </a:r>
            <a:r>
              <a:rPr lang="ru-RU" sz="32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хранителни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добавки в </a:t>
            </a:r>
            <a:r>
              <a:rPr lang="ru-RU" sz="32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страните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от </a:t>
            </a:r>
            <a:r>
              <a:rPr lang="ru-RU" sz="32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Евросъюза</a:t>
            </a:r>
            <a:r>
              <a:rPr lang="ru-RU" sz="32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.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303" name="Shape 137_9"/>
          <p:cNvSpPr/>
          <p:nvPr/>
        </p:nvSpPr>
        <p:spPr>
          <a:xfrm>
            <a:off x="9363240" y="6184080"/>
            <a:ext cx="14222160" cy="7604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10000"/>
              </a:lnSpc>
              <a:spcBef>
                <a:spcPts val="2401"/>
              </a:spcBef>
              <a:tabLst>
                <a:tab pos="0" algn="l"/>
              </a:tabLst>
            </a:pPr>
            <a:r>
              <a:rPr lang="ru-RU" sz="3200" b="1" strike="noStrike" spc="-202" dirty="0">
                <a:solidFill>
                  <a:srgbClr val="B6475B"/>
                </a:solidFill>
                <a:latin typeface="Arial"/>
                <a:ea typeface="Arial"/>
              </a:rPr>
              <a:t>L-</a:t>
            </a:r>
            <a:r>
              <a:rPr lang="ru-RU" sz="3200" b="1" strike="noStrike" spc="-202" dirty="0" err="1">
                <a:solidFill>
                  <a:srgbClr val="B6475B"/>
                </a:solidFill>
                <a:latin typeface="Arial"/>
                <a:ea typeface="Arial"/>
              </a:rPr>
              <a:t>цитрулин</a:t>
            </a:r>
            <a:r>
              <a:rPr lang="ru-RU" sz="3200" b="1" strike="noStrike" spc="-202" dirty="0">
                <a:solidFill>
                  <a:srgbClr val="B6475B"/>
                </a:solidFill>
                <a:latin typeface="Arial"/>
                <a:ea typeface="Arial"/>
              </a:rPr>
              <a:t> (</a:t>
            </a:r>
            <a:r>
              <a:rPr lang="ru-RU" sz="3200" b="1" strike="noStrike" spc="-202" dirty="0" err="1">
                <a:solidFill>
                  <a:srgbClr val="B6475B"/>
                </a:solidFill>
                <a:latin typeface="Arial"/>
                <a:ea typeface="Arial"/>
              </a:rPr>
              <a:t>добавен</a:t>
            </a:r>
            <a:r>
              <a:rPr lang="ru-RU" sz="3200" b="1" strike="noStrike" spc="-202" dirty="0">
                <a:solidFill>
                  <a:srgbClr val="B6475B"/>
                </a:solidFill>
                <a:latin typeface="Arial"/>
                <a:ea typeface="Arial"/>
              </a:rPr>
              <a:t>)</a:t>
            </a:r>
            <a:r>
              <a:rPr lang="ru-RU" sz="3200" b="1" strike="noStrike" spc="-202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—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предшественик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на аргинина в организма,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ускорява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възстановяването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мускулите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и по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този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начин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помага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за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извеждането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млечната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киселина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амоняка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участва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в синтеза на АТФ,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подобрява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spc="-202" dirty="0" err="1">
                <a:solidFill>
                  <a:srgbClr val="2D2D2E"/>
                </a:solidFill>
                <a:latin typeface="Arial"/>
                <a:ea typeface="Arial"/>
              </a:rPr>
              <a:t>кръ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вообращението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осигурявайки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кислород и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хранителни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вещества на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мускулите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намалява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тревожността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депресията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.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spcBef>
                <a:spcPts val="2401"/>
              </a:spcBef>
              <a:tabLst>
                <a:tab pos="0" algn="l"/>
              </a:tabLst>
            </a:pPr>
            <a:r>
              <a:rPr lang="ru-RU" sz="3200" b="1" strike="noStrike" spc="-202" dirty="0">
                <a:solidFill>
                  <a:srgbClr val="B6475B"/>
                </a:solidFill>
                <a:latin typeface="Arial"/>
                <a:ea typeface="Arial"/>
              </a:rPr>
              <a:t>L-цистеин (</a:t>
            </a:r>
            <a:r>
              <a:rPr lang="ru-RU" sz="3200" b="1" strike="noStrike" spc="-202" dirty="0" err="1">
                <a:solidFill>
                  <a:srgbClr val="B6475B"/>
                </a:solidFill>
                <a:latin typeface="Arial"/>
                <a:ea typeface="Arial"/>
              </a:rPr>
              <a:t>добавен</a:t>
            </a:r>
            <a:r>
              <a:rPr lang="ru-RU" sz="3200" b="1" strike="noStrike" spc="-202" dirty="0">
                <a:solidFill>
                  <a:srgbClr val="B6475B"/>
                </a:solidFill>
                <a:latin typeface="Arial"/>
                <a:ea typeface="Arial"/>
              </a:rPr>
              <a:t>)</a:t>
            </a:r>
            <a:r>
              <a:rPr lang="ru-RU" sz="3200" b="1" strike="noStrike" spc="-202" dirty="0">
                <a:solidFill>
                  <a:srgbClr val="E8945D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—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участва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в синтеза на глутатион и таурин,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Т-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лимфоцити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.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Явява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се компонент на инсулин,  на кератин —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основен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протеин на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кожата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косата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ноктите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.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Допринася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за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извеждането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от организма на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различни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токсини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(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метаболити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алкохол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, лекарства, радиация).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Повишава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издръжливостта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 при физически </a:t>
            </a:r>
            <a:r>
              <a:rPr lang="ru-RU" sz="32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натоварвания</a:t>
            </a:r>
            <a:r>
              <a:rPr lang="ru-RU" sz="3200" b="0" strike="noStrike" spc="-202" dirty="0">
                <a:solidFill>
                  <a:srgbClr val="2D2D2E"/>
                </a:solidFill>
                <a:latin typeface="Arial"/>
                <a:ea typeface="Arial"/>
              </a:rPr>
              <a:t>.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304" name="Protivity-Ultra_1" descr="Protivity-Ultra_1"/>
          <p:cNvPicPr/>
          <p:nvPr/>
        </p:nvPicPr>
        <p:blipFill>
          <a:blip r:embed="rId4"/>
          <a:srcRect l="22576" t="8232" r="22576" b="8232"/>
          <a:stretch/>
        </p:blipFill>
        <p:spPr>
          <a:xfrm>
            <a:off x="9113040" y="2256120"/>
            <a:ext cx="2346120" cy="3573360"/>
          </a:xfrm>
          <a:prstGeom prst="rect">
            <a:avLst/>
          </a:prstGeom>
          <a:ln w="12700">
            <a:noFill/>
          </a:ln>
        </p:spPr>
      </p:pic>
      <p:sp>
        <p:nvSpPr>
          <p:cNvPr id="305" name="Прямоугольник"/>
          <p:cNvSpPr/>
          <p:nvPr/>
        </p:nvSpPr>
        <p:spPr>
          <a:xfrm>
            <a:off x="-145440" y="10153800"/>
            <a:ext cx="8276760" cy="1865880"/>
          </a:xfrm>
          <a:prstGeom prst="rect">
            <a:avLst/>
          </a:prstGeom>
          <a:solidFill>
            <a:srgbClr val="C1495E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Shape 137_5"/>
          <p:cNvSpPr/>
          <p:nvPr/>
        </p:nvSpPr>
        <p:spPr>
          <a:xfrm>
            <a:off x="1504800" y="10486440"/>
            <a:ext cx="7250400" cy="1276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08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F8F8F8"/>
                </a:solidFill>
                <a:latin typeface="Helvetica Neue Medium"/>
                <a:ea typeface="Helvetica Neue Medium"/>
              </a:rPr>
              <a:t>Състав</a:t>
            </a:r>
            <a:r>
              <a:rPr lang="ru-RU" sz="3200" spc="-100" dirty="0" err="1">
                <a:solidFill>
                  <a:srgbClr val="F8F8F8"/>
                </a:solidFill>
                <a:latin typeface="Helvetica Neue Medium"/>
                <a:ea typeface="Helvetica Neue Medium"/>
              </a:rPr>
              <a:t>ът</a:t>
            </a:r>
            <a:r>
              <a:rPr lang="ru-RU" sz="3200" spc="-100" dirty="0">
                <a:solidFill>
                  <a:srgbClr val="F8F8F8"/>
                </a:solidFill>
                <a:latin typeface="Helvetica Neue Medium"/>
                <a:ea typeface="Helvetica Neue Medium"/>
              </a:rPr>
              <a:t> на</a:t>
            </a:r>
            <a:r>
              <a:rPr lang="ru-RU" sz="3200" b="0" strike="noStrike" spc="-100" dirty="0">
                <a:solidFill>
                  <a:srgbClr val="F8F8F8"/>
                </a:solidFill>
                <a:latin typeface="Helvetica Neue Medium"/>
                <a:ea typeface="Helvetica Neue Medium"/>
              </a:rPr>
              <a:t> </a:t>
            </a:r>
            <a:r>
              <a:rPr lang="ru-RU" sz="3200" b="0" strike="noStrike" spc="-100" dirty="0" err="1">
                <a:solidFill>
                  <a:srgbClr val="F8F8F8"/>
                </a:solidFill>
                <a:latin typeface="Helvetica Neue Medium"/>
                <a:ea typeface="Helvetica Neue Medium"/>
              </a:rPr>
              <a:t>аминокиселините</a:t>
            </a:r>
            <a:r>
              <a:rPr lang="ru-RU" sz="3200" b="0" strike="noStrike" spc="-100" dirty="0">
                <a:solidFill>
                  <a:srgbClr val="F8F8F8"/>
                </a:solidFill>
                <a:latin typeface="Helvetica Neue Medium"/>
                <a:ea typeface="Helvetica Neue Medium"/>
              </a:rPr>
              <a:t> вече е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08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F8F8F8"/>
                </a:solidFill>
                <a:latin typeface="Helvetica Neue Medium"/>
                <a:ea typeface="Helvetica Neue Medium"/>
              </a:rPr>
              <a:t>идеално</a:t>
            </a:r>
            <a:r>
              <a:rPr lang="ru-RU" sz="3200" b="0" strike="noStrike" spc="-100" dirty="0">
                <a:solidFill>
                  <a:srgbClr val="F8F8F8"/>
                </a:solidFill>
                <a:latin typeface="Helvetica Neue Medium"/>
                <a:ea typeface="Helvetica Neue Medium"/>
              </a:rPr>
              <a:t> </a:t>
            </a:r>
            <a:r>
              <a:rPr lang="ru-RU" sz="3200" b="0" strike="noStrike" spc="-100" dirty="0" err="1">
                <a:solidFill>
                  <a:srgbClr val="F8F8F8"/>
                </a:solidFill>
                <a:latin typeface="Helvetica Neue Medium"/>
                <a:ea typeface="Helvetica Neue Medium"/>
              </a:rPr>
              <a:t>балансиран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6"/>
          <p:cNvSpPr/>
          <p:nvPr/>
        </p:nvSpPr>
        <p:spPr>
          <a:xfrm>
            <a:off x="-16560" y="-260640"/>
            <a:ext cx="25940520" cy="14236200"/>
          </a:xfrm>
          <a:prstGeom prst="rect">
            <a:avLst/>
          </a:prstGeom>
          <a:solidFill>
            <a:srgbClr val="EABFC8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Shape 136"/>
          <p:cNvSpPr/>
          <p:nvPr/>
        </p:nvSpPr>
        <p:spPr>
          <a:xfrm>
            <a:off x="1424160" y="676511"/>
            <a:ext cx="21651840" cy="137505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8000" b="1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Противити</a:t>
            </a:r>
            <a:r>
              <a:rPr lang="ru-RU" sz="80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lang="ru-RU" sz="8000" b="1" strike="noStrike" spc="-1" dirty="0" err="1">
                <a:solidFill>
                  <a:srgbClr val="FFFFFF"/>
                </a:solidFill>
                <a:latin typeface="Arial"/>
                <a:ea typeface="Arial"/>
              </a:rPr>
              <a:t>Ултра</a:t>
            </a:r>
            <a:endParaRPr lang="ru-RU" sz="8000" b="0" strike="noStrike" spc="-1" dirty="0">
              <a:latin typeface="Arial"/>
            </a:endParaRPr>
          </a:p>
        </p:txBody>
      </p:sp>
      <p:pic>
        <p:nvPicPr>
          <p:cNvPr id="309" name="pasted-image.pdf" descr="pasted-image.pdf"/>
          <p:cNvPicPr/>
          <p:nvPr/>
        </p:nvPicPr>
        <p:blipFill>
          <a:blip r:embed="rId2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310" name="Shape 137"/>
          <p:cNvSpPr/>
          <p:nvPr/>
        </p:nvSpPr>
        <p:spPr>
          <a:xfrm>
            <a:off x="3170160" y="3335040"/>
            <a:ext cx="10141560" cy="8367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9300"/>
              </a:spcBef>
              <a:tabLst>
                <a:tab pos="0" algn="l"/>
              </a:tabLst>
            </a:pP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11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аминокиселини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300"/>
              </a:spcBef>
              <a:tabLst>
                <a:tab pos="0" algn="l"/>
              </a:tabLst>
            </a:pP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Оптимално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съотношение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на BCAA - 2:1:1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300"/>
              </a:spcBef>
              <a:tabLst>
                <a:tab pos="0" algn="l"/>
              </a:tabLst>
            </a:pP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Минимум калории: само 7 ккал в 1 капсула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300"/>
              </a:spcBef>
              <a:tabLst>
                <a:tab pos="0" algn="l"/>
              </a:tabLst>
            </a:pP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Висока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биодостъпност</a:t>
            </a:r>
            <a:endParaRPr lang="ru-R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9300"/>
              </a:spcBef>
              <a:tabLst>
                <a:tab pos="0" algn="l"/>
              </a:tabLst>
            </a:pP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Не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съдържа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ГМО, соя,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глутен</a:t>
            </a:r>
            <a:endParaRPr lang="ru-RU" sz="4000" b="0" strike="noStrike" spc="-1" dirty="0">
              <a:latin typeface="Arial"/>
            </a:endParaRPr>
          </a:p>
        </p:txBody>
      </p:sp>
      <p:grpSp>
        <p:nvGrpSpPr>
          <p:cNvPr id="311" name="Группа"/>
          <p:cNvGrpSpPr/>
          <p:nvPr/>
        </p:nvGrpSpPr>
        <p:grpSpPr>
          <a:xfrm>
            <a:off x="14124240" y="1485000"/>
            <a:ext cx="9224280" cy="10773720"/>
            <a:chOff x="14124240" y="1485000"/>
            <a:chExt cx="9224280" cy="10773720"/>
          </a:xfrm>
        </p:grpSpPr>
        <p:sp>
          <p:nvSpPr>
            <p:cNvPr id="312" name="Овал"/>
            <p:cNvSpPr/>
            <p:nvPr/>
          </p:nvSpPr>
          <p:spPr>
            <a:xfrm>
              <a:off x="14124240" y="2849040"/>
              <a:ext cx="9224280" cy="9058680"/>
            </a:xfrm>
            <a:prstGeom prst="ellipse">
              <a:avLst/>
            </a:prstGeom>
            <a:solidFill>
              <a:srgbClr val="C04A60"/>
            </a:solidFill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3" name="Protivity-Ultra_tiff.png" descr="Protivity-Ultra_tiff.png"/>
            <p:cNvPicPr/>
            <p:nvPr/>
          </p:nvPicPr>
          <p:blipFill>
            <a:blip r:embed="rId3"/>
            <a:srcRect l="27972" t="9188" r="27972" b="9186"/>
            <a:stretch/>
          </p:blipFill>
          <p:spPr>
            <a:xfrm>
              <a:off x="15697080" y="1485000"/>
              <a:ext cx="5815800" cy="1077372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14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1495080" y="3034080"/>
            <a:ext cx="1288440" cy="1288440"/>
          </a:xfrm>
          <a:prstGeom prst="rect">
            <a:avLst/>
          </a:prstGeom>
          <a:ln w="12700">
            <a:noFill/>
          </a:ln>
        </p:spPr>
      </p:pic>
      <p:pic>
        <p:nvPicPr>
          <p:cNvPr id="315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1495080" y="4796280"/>
            <a:ext cx="1288440" cy="1288440"/>
          </a:xfrm>
          <a:prstGeom prst="rect">
            <a:avLst/>
          </a:prstGeom>
          <a:ln w="12700">
            <a:noFill/>
          </a:ln>
        </p:spPr>
      </p:pic>
      <p:pic>
        <p:nvPicPr>
          <p:cNvPr id="316" name="Изображение" descr="Изображение"/>
          <p:cNvPicPr/>
          <p:nvPr/>
        </p:nvPicPr>
        <p:blipFill>
          <a:blip r:embed="rId6"/>
          <a:stretch/>
        </p:blipFill>
        <p:spPr>
          <a:xfrm>
            <a:off x="1495080" y="8354880"/>
            <a:ext cx="1288440" cy="1288440"/>
          </a:xfrm>
          <a:prstGeom prst="rect">
            <a:avLst/>
          </a:prstGeom>
          <a:ln w="12700">
            <a:noFill/>
          </a:ln>
        </p:spPr>
      </p:pic>
      <p:pic>
        <p:nvPicPr>
          <p:cNvPr id="317" name="Изображение" descr="Изображение"/>
          <p:cNvPicPr/>
          <p:nvPr/>
        </p:nvPicPr>
        <p:blipFill>
          <a:blip r:embed="rId7"/>
          <a:stretch/>
        </p:blipFill>
        <p:spPr>
          <a:xfrm>
            <a:off x="1494720" y="10168560"/>
            <a:ext cx="1288440" cy="1288440"/>
          </a:xfrm>
          <a:prstGeom prst="rect">
            <a:avLst/>
          </a:prstGeom>
          <a:ln w="12700">
            <a:noFill/>
          </a:ln>
        </p:spPr>
      </p:pic>
      <p:pic>
        <p:nvPicPr>
          <p:cNvPr id="318" name="Изображение" descr="Изображение"/>
          <p:cNvPicPr/>
          <p:nvPr/>
        </p:nvPicPr>
        <p:blipFill>
          <a:blip r:embed="rId8"/>
          <a:stretch/>
        </p:blipFill>
        <p:spPr>
          <a:xfrm>
            <a:off x="1495080" y="6575400"/>
            <a:ext cx="1288440" cy="12884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136"/>
          <p:cNvSpPr/>
          <p:nvPr/>
        </p:nvSpPr>
        <p:spPr>
          <a:xfrm>
            <a:off x="1402560" y="2811673"/>
            <a:ext cx="21651840" cy="143661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8400" b="1" strike="noStrike" spc="-1" dirty="0" err="1">
                <a:solidFill>
                  <a:srgbClr val="C14A5E"/>
                </a:solidFill>
                <a:latin typeface="Arial"/>
                <a:ea typeface="Arial"/>
              </a:rPr>
              <a:t>Противити</a:t>
            </a:r>
            <a:r>
              <a:rPr lang="ru-RU" sz="8400" b="1" strike="noStrike" spc="-1" dirty="0">
                <a:solidFill>
                  <a:srgbClr val="C14A5E"/>
                </a:solidFill>
                <a:latin typeface="Arial"/>
                <a:ea typeface="Arial"/>
              </a:rPr>
              <a:t> </a:t>
            </a:r>
            <a:r>
              <a:rPr lang="ru-RU" sz="8400" b="1" strike="noStrike" spc="-1" dirty="0" err="1">
                <a:solidFill>
                  <a:srgbClr val="C14A5E"/>
                </a:solidFill>
                <a:latin typeface="Arial"/>
                <a:ea typeface="Arial"/>
              </a:rPr>
              <a:t>Ултра</a:t>
            </a:r>
            <a:endParaRPr lang="ru-RU" sz="8400" b="0" strike="noStrike" spc="-1" dirty="0">
              <a:latin typeface="Arial"/>
            </a:endParaRPr>
          </a:p>
        </p:txBody>
      </p:sp>
      <p:sp>
        <p:nvSpPr>
          <p:cNvPr id="320" name="CustomShape 6"/>
          <p:cNvSpPr/>
          <p:nvPr/>
        </p:nvSpPr>
        <p:spPr>
          <a:xfrm>
            <a:off x="11486160" y="1949760"/>
            <a:ext cx="12908160" cy="9615240"/>
          </a:xfrm>
          <a:prstGeom prst="rect">
            <a:avLst/>
          </a:prstGeom>
          <a:solidFill>
            <a:srgbClr val="EABFC8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1" name="pasted-image.pdf" descr="pasted-image.pdf"/>
          <p:cNvPicPr/>
          <p:nvPr/>
        </p:nvPicPr>
        <p:blipFill>
          <a:blip r:embed="rId2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pic>
        <p:nvPicPr>
          <p:cNvPr id="322" name="Protivity-Ultra_tiff.png" descr="Protivity-Ultra_tiff.png"/>
          <p:cNvPicPr/>
          <p:nvPr/>
        </p:nvPicPr>
        <p:blipFill>
          <a:blip r:embed="rId3"/>
          <a:srcRect l="27972" t="9188" r="27972" b="9186"/>
          <a:stretch/>
        </p:blipFill>
        <p:spPr>
          <a:xfrm>
            <a:off x="15785280" y="2690640"/>
            <a:ext cx="4514400" cy="8362800"/>
          </a:xfrm>
          <a:prstGeom prst="rect">
            <a:avLst/>
          </a:prstGeom>
          <a:ln w="12700">
            <a:noFill/>
          </a:ln>
        </p:spPr>
      </p:pic>
      <p:sp>
        <p:nvSpPr>
          <p:cNvPr id="323" name="Shape 137"/>
          <p:cNvSpPr/>
          <p:nvPr/>
        </p:nvSpPr>
        <p:spPr>
          <a:xfrm>
            <a:off x="1473840" y="4220640"/>
            <a:ext cx="9033480" cy="18687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1" strike="noStrike" spc="-100">
                <a:solidFill>
                  <a:srgbClr val="535353"/>
                </a:solidFill>
                <a:latin typeface="Helvetica Neue"/>
                <a:ea typeface="Helvetica Neue"/>
              </a:rPr>
              <a:t>2178 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324" name="Shape 137"/>
          <p:cNvSpPr/>
          <p:nvPr/>
        </p:nvSpPr>
        <p:spPr>
          <a:xfrm>
            <a:off x="1508400" y="7713000"/>
            <a:ext cx="9033480" cy="1047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3300" b="1" strike="noStrike" spc="-100" dirty="0">
                <a:solidFill>
                  <a:srgbClr val="2D2D2E"/>
                </a:solidFill>
                <a:latin typeface="Arial"/>
                <a:ea typeface="Arial"/>
              </a:rPr>
              <a:t>КЛУБНА ЦЕНА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325" name="Shape 137"/>
          <p:cNvSpPr/>
          <p:nvPr/>
        </p:nvSpPr>
        <p:spPr>
          <a:xfrm>
            <a:off x="1508400" y="9132480"/>
            <a:ext cx="6967080" cy="1047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3300" b="1" spc="-100" dirty="0">
                <a:solidFill>
                  <a:srgbClr val="2D2D2E"/>
                </a:solidFill>
                <a:latin typeface="Arial"/>
                <a:ea typeface="Arial"/>
              </a:rPr>
              <a:t>КЛИЕНТСКА</a:t>
            </a:r>
            <a:r>
              <a:rPr lang="ru-RU" sz="3300" b="1" strike="noStrike" spc="-100" dirty="0">
                <a:solidFill>
                  <a:srgbClr val="2D2D2E"/>
                </a:solidFill>
                <a:latin typeface="Arial"/>
                <a:ea typeface="Arial"/>
              </a:rPr>
              <a:t> ЦЕНА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326" name="Shape 137"/>
          <p:cNvSpPr/>
          <p:nvPr/>
        </p:nvSpPr>
        <p:spPr>
          <a:xfrm>
            <a:off x="6828480" y="9017640"/>
            <a:ext cx="3123000" cy="1276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4500" b="1" strike="noStrike" spc="-100" dirty="0" smtClean="0">
                <a:solidFill>
                  <a:srgbClr val="535353"/>
                </a:solidFill>
                <a:latin typeface="Arial"/>
                <a:ea typeface="Arial"/>
              </a:rPr>
              <a:t>87,13 </a:t>
            </a:r>
            <a:r>
              <a:rPr lang="ru-RU" sz="3300" b="1" strike="noStrike" spc="-100" dirty="0" err="1" smtClean="0">
                <a:solidFill>
                  <a:srgbClr val="535353"/>
                </a:solidFill>
                <a:latin typeface="Arial"/>
                <a:ea typeface="Arial"/>
              </a:rPr>
              <a:t>лв</a:t>
            </a:r>
            <a:r>
              <a:rPr lang="ru-RU" sz="3300" b="1" strike="noStrike" spc="-100" dirty="0" smtClean="0">
                <a:solidFill>
                  <a:srgbClr val="535353"/>
                </a:solidFill>
                <a:latin typeface="Arial"/>
                <a:ea typeface="Arial"/>
              </a:rPr>
              <a:t>.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327" name="Shape 137"/>
          <p:cNvSpPr/>
          <p:nvPr/>
        </p:nvSpPr>
        <p:spPr>
          <a:xfrm>
            <a:off x="6828480" y="7544880"/>
            <a:ext cx="2334240" cy="15109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4500" b="1" strike="noStrike" spc="-100" dirty="0" smtClean="0">
                <a:solidFill>
                  <a:srgbClr val="535353"/>
                </a:solidFill>
                <a:latin typeface="Arial"/>
                <a:ea typeface="Arial"/>
              </a:rPr>
              <a:t>69,70 </a:t>
            </a:r>
            <a:r>
              <a:rPr lang="ru-RU" sz="3300" b="1" strike="noStrike" spc="-100" dirty="0" err="1" smtClean="0">
                <a:solidFill>
                  <a:srgbClr val="535353"/>
                </a:solidFill>
                <a:latin typeface="Arial"/>
                <a:ea typeface="Arial"/>
              </a:rPr>
              <a:t>лв</a:t>
            </a:r>
            <a:r>
              <a:rPr lang="ru-RU" sz="3300" b="1" strike="noStrike" spc="-100" dirty="0" smtClean="0">
                <a:solidFill>
                  <a:srgbClr val="535353"/>
                </a:solidFill>
                <a:latin typeface="Arial"/>
                <a:ea typeface="Arial"/>
              </a:rPr>
              <a:t>.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328" name="Shape 137"/>
          <p:cNvSpPr/>
          <p:nvPr/>
        </p:nvSpPr>
        <p:spPr>
          <a:xfrm>
            <a:off x="1508400" y="6293520"/>
            <a:ext cx="9033480" cy="1047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3300" b="1" strike="noStrike" spc="-100" dirty="0">
                <a:solidFill>
                  <a:srgbClr val="2D2D2E"/>
                </a:solidFill>
                <a:latin typeface="Arial"/>
                <a:ea typeface="Arial"/>
              </a:rPr>
              <a:t>БОНУСНИ ТОЧКИ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329" name="Shape 137"/>
          <p:cNvSpPr/>
          <p:nvPr/>
        </p:nvSpPr>
        <p:spPr>
          <a:xfrm>
            <a:off x="6777360" y="6158520"/>
            <a:ext cx="1606320" cy="1047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Bef>
                <a:spcPts val="5100"/>
              </a:spcBef>
              <a:tabLst>
                <a:tab pos="0" algn="l"/>
              </a:tabLst>
            </a:pPr>
            <a:r>
              <a:rPr lang="ru-RU" sz="4500" b="1" strike="noStrike" spc="-100">
                <a:solidFill>
                  <a:srgbClr val="535353"/>
                </a:solidFill>
                <a:latin typeface="Arial"/>
                <a:ea typeface="Arial"/>
              </a:rPr>
              <a:t>25</a:t>
            </a:r>
            <a:endParaRPr lang="ru-RU" sz="4500" b="0" strike="noStrike" spc="-1">
              <a:latin typeface="Arial"/>
            </a:endParaRPr>
          </a:p>
        </p:txBody>
      </p:sp>
      <p:sp>
        <p:nvSpPr>
          <p:cNvPr id="330" name="CustomShape 5"/>
          <p:cNvSpPr/>
          <p:nvPr/>
        </p:nvSpPr>
        <p:spPr>
          <a:xfrm>
            <a:off x="6558480" y="5955480"/>
            <a:ext cx="1070640" cy="1070640"/>
          </a:xfrm>
          <a:prstGeom prst="ellipse">
            <a:avLst/>
          </a:prstGeom>
          <a:noFill/>
          <a:ln w="38160">
            <a:solidFill>
              <a:srgbClr val="C04A5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asted-image.pdf" descr="pasted-image.pdf"/>
          <p:cNvPicPr/>
          <p:nvPr/>
        </p:nvPicPr>
        <p:blipFill>
          <a:blip r:embed="rId2"/>
          <a:stretch/>
        </p:blipFill>
        <p:spPr>
          <a:xfrm>
            <a:off x="10326960" y="12192840"/>
            <a:ext cx="3729600" cy="657360"/>
          </a:xfrm>
          <a:prstGeom prst="rect">
            <a:avLst/>
          </a:prstGeom>
          <a:ln w="12700">
            <a:noFill/>
          </a:ln>
        </p:spPr>
      </p:pic>
      <p:sp>
        <p:nvSpPr>
          <p:cNvPr id="332" name="Shape 120"/>
          <p:cNvSpPr/>
          <p:nvPr/>
        </p:nvSpPr>
        <p:spPr>
          <a:xfrm>
            <a:off x="2398680" y="3244320"/>
            <a:ext cx="19585800" cy="178132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spAutoFit/>
          </a:bodyPr>
          <a:lstStyle/>
          <a:p>
            <a:pPr algn="ctr">
              <a:lnSpc>
                <a:spcPct val="80000"/>
              </a:lnSpc>
              <a:tabLst>
                <a:tab pos="0" algn="l"/>
              </a:tabLst>
            </a:pPr>
            <a:r>
              <a:rPr lang="bg-BG" sz="13300" b="1" strike="noStrike" spc="-1" dirty="0">
                <a:solidFill>
                  <a:srgbClr val="C14A60"/>
                </a:solidFill>
                <a:latin typeface="Arial"/>
                <a:ea typeface="Arial"/>
              </a:rPr>
              <a:t>ПРОТИВИТИ УЛТРА</a:t>
            </a:r>
            <a:endParaRPr lang="ru-RU" sz="13300" b="0" strike="noStrike" spc="-1" dirty="0">
              <a:latin typeface="Arial"/>
            </a:endParaRPr>
          </a:p>
        </p:txBody>
      </p:sp>
      <p:sp>
        <p:nvSpPr>
          <p:cNvPr id="333" name="Идеальное комбо аминокислот"/>
          <p:cNvSpPr/>
          <p:nvPr/>
        </p:nvSpPr>
        <p:spPr>
          <a:xfrm>
            <a:off x="3887280" y="7820519"/>
            <a:ext cx="16608600" cy="1067282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6000" b="0" strike="noStrike" spc="-1" dirty="0" err="1">
                <a:solidFill>
                  <a:srgbClr val="535353"/>
                </a:solidFill>
                <a:latin typeface="Arial"/>
                <a:ea typeface="Arial"/>
              </a:rPr>
              <a:t>Идеалната</a:t>
            </a:r>
            <a:r>
              <a:rPr lang="ru-RU" sz="6000" b="0" strike="noStrike" spc="-1" dirty="0">
                <a:solidFill>
                  <a:srgbClr val="535353"/>
                </a:solidFill>
                <a:latin typeface="Arial"/>
                <a:ea typeface="Arial"/>
              </a:rPr>
              <a:t> комбинация от </a:t>
            </a:r>
            <a:r>
              <a:rPr lang="ru-RU" sz="6000" b="0" strike="noStrike" spc="-1" dirty="0" err="1">
                <a:solidFill>
                  <a:srgbClr val="535353"/>
                </a:solidFill>
                <a:latin typeface="Arial"/>
                <a:ea typeface="Arial"/>
              </a:rPr>
              <a:t>аминокиселини</a:t>
            </a:r>
            <a:endParaRPr lang="ru-RU" sz="6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rot-1.png" descr="prot-1.png"/>
          <p:cNvPicPr/>
          <p:nvPr/>
        </p:nvPicPr>
        <p:blipFill>
          <a:blip r:embed="rId3"/>
          <a:stretch/>
        </p:blipFill>
        <p:spPr>
          <a:xfrm>
            <a:off x="0" y="0"/>
            <a:ext cx="24383160" cy="13715280"/>
          </a:xfrm>
          <a:prstGeom prst="rect">
            <a:avLst/>
          </a:prstGeom>
          <a:ln w="12700">
            <a:noFill/>
          </a:ln>
        </p:spPr>
      </p:pic>
      <p:sp>
        <p:nvSpPr>
          <p:cNvPr id="135" name="Shape 136"/>
          <p:cNvSpPr/>
          <p:nvPr/>
        </p:nvSpPr>
        <p:spPr>
          <a:xfrm>
            <a:off x="583302" y="2465539"/>
            <a:ext cx="10999937" cy="291394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Хранене</a:t>
            </a:r>
            <a:r>
              <a:rPr lang="ru-RU" sz="9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=</a:t>
            </a:r>
            <a:r>
              <a:rPr dirty="0"/>
              <a:t/>
            </a:r>
            <a:br>
              <a:rPr dirty="0"/>
            </a:br>
            <a:r>
              <a:rPr lang="ru-RU" sz="9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качество на живот </a:t>
            </a:r>
            <a:endParaRPr lang="ru-RU" sz="9000" b="0" strike="noStrike" spc="-1" dirty="0">
              <a:latin typeface="Arial"/>
            </a:endParaRPr>
          </a:p>
        </p:txBody>
      </p:sp>
      <p:sp>
        <p:nvSpPr>
          <p:cNvPr id="136" name="Shape 137"/>
          <p:cNvSpPr/>
          <p:nvPr/>
        </p:nvSpPr>
        <p:spPr>
          <a:xfrm>
            <a:off x="1466280" y="7243560"/>
            <a:ext cx="13529160" cy="4607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Това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, с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което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се храним,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влияе</a:t>
            </a:r>
            <a:r>
              <a:rPr dirty="0"/>
              <a:t/>
            </a:r>
            <a:br>
              <a:rPr dirty="0"/>
            </a:b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на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нашето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психическо</a:t>
            </a:r>
            <a:r>
              <a:rPr dirty="0"/>
              <a:t/>
            </a:r>
            <a:br>
              <a:rPr dirty="0"/>
            </a:b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и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физическо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благополучие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137" name="pasted-image.pdf" descr="pasted-image.pdf"/>
          <p:cNvPicPr/>
          <p:nvPr/>
        </p:nvPicPr>
        <p:blipFill>
          <a:blip r:embed="rId4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Прямоугольник"/>
          <p:cNvSpPr/>
          <p:nvPr/>
        </p:nvSpPr>
        <p:spPr>
          <a:xfrm>
            <a:off x="-495720" y="10127880"/>
            <a:ext cx="25207200" cy="1725840"/>
          </a:xfrm>
          <a:prstGeom prst="rect">
            <a:avLst/>
          </a:prstGeom>
          <a:solidFill>
            <a:srgbClr val="B6475B">
              <a:alpha val="16000"/>
            </a:srgb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9" name="Group 70.png" descr="Group 70.png"/>
          <p:cNvPicPr/>
          <p:nvPr/>
        </p:nvPicPr>
        <p:blipFill>
          <a:blip r:embed="rId3"/>
          <a:stretch/>
        </p:blipFill>
        <p:spPr>
          <a:xfrm>
            <a:off x="18735120" y="4597560"/>
            <a:ext cx="4453920" cy="4487760"/>
          </a:xfrm>
          <a:prstGeom prst="rect">
            <a:avLst/>
          </a:prstGeom>
          <a:ln w="12700">
            <a:noFill/>
          </a:ln>
        </p:spPr>
      </p:pic>
      <p:pic>
        <p:nvPicPr>
          <p:cNvPr id="140" name="Group 51.png" descr="Group 51.png"/>
          <p:cNvPicPr/>
          <p:nvPr/>
        </p:nvPicPr>
        <p:blipFill>
          <a:blip r:embed="rId4"/>
          <a:stretch/>
        </p:blipFill>
        <p:spPr>
          <a:xfrm>
            <a:off x="7684920" y="4613760"/>
            <a:ext cx="4421880" cy="4455360"/>
          </a:xfrm>
          <a:prstGeom prst="rect">
            <a:avLst/>
          </a:prstGeom>
          <a:ln w="12700">
            <a:noFill/>
          </a:ln>
        </p:spPr>
      </p:pic>
      <p:pic>
        <p:nvPicPr>
          <p:cNvPr id="141" name="Group 52.png" descr="Group 52.png"/>
          <p:cNvPicPr/>
          <p:nvPr/>
        </p:nvPicPr>
        <p:blipFill>
          <a:blip r:embed="rId5"/>
          <a:stretch/>
        </p:blipFill>
        <p:spPr>
          <a:xfrm>
            <a:off x="13179960" y="4487400"/>
            <a:ext cx="4453920" cy="4487760"/>
          </a:xfrm>
          <a:prstGeom prst="rect">
            <a:avLst/>
          </a:prstGeom>
          <a:ln w="12700">
            <a:noFill/>
          </a:ln>
        </p:spPr>
      </p:pic>
      <p:pic>
        <p:nvPicPr>
          <p:cNvPr id="142" name="Group 55.png" descr="Group 55.png"/>
          <p:cNvPicPr/>
          <p:nvPr/>
        </p:nvPicPr>
        <p:blipFill>
          <a:blip r:embed="rId6"/>
          <a:stretch/>
        </p:blipFill>
        <p:spPr>
          <a:xfrm>
            <a:off x="2097360" y="4554720"/>
            <a:ext cx="4421880" cy="4455360"/>
          </a:xfrm>
          <a:prstGeom prst="rect">
            <a:avLst/>
          </a:prstGeom>
          <a:ln w="12700">
            <a:noFill/>
          </a:ln>
        </p:spPr>
      </p:pic>
      <p:sp>
        <p:nvSpPr>
          <p:cNvPr id="143" name="Shape 136"/>
          <p:cNvSpPr/>
          <p:nvPr/>
        </p:nvSpPr>
        <p:spPr>
          <a:xfrm>
            <a:off x="1400040" y="879406"/>
            <a:ext cx="22408200" cy="229838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За да </a:t>
            </a:r>
            <a:r>
              <a:rPr lang="ru-RU" sz="7000" b="1" spc="-1" dirty="0" err="1">
                <a:solidFill>
                  <a:srgbClr val="C14A5F"/>
                </a:solidFill>
                <a:latin typeface="Arial"/>
                <a:ea typeface="Arial"/>
              </a:rPr>
              <a:t>поддържаме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високо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качество на живот,</a:t>
            </a:r>
            <a:r>
              <a:rPr dirty="0"/>
              <a:t/>
            </a:r>
            <a:br>
              <a:rPr dirty="0"/>
            </a:br>
            <a:r>
              <a:rPr lang="ru-RU" sz="7000" b="1" spc="-1" dirty="0" err="1">
                <a:solidFill>
                  <a:srgbClr val="C14A5F"/>
                </a:solidFill>
                <a:latin typeface="Arial"/>
              </a:rPr>
              <a:t>трябва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r>
              <a:rPr lang="ru-RU" sz="7000" b="1" spc="-1" dirty="0">
                <a:solidFill>
                  <a:srgbClr val="FD9C50"/>
                </a:solidFill>
                <a:latin typeface="Arial"/>
                <a:ea typeface="Arial"/>
              </a:rPr>
              <a:t>да се храним</a:t>
            </a:r>
            <a:r>
              <a:rPr lang="ru-RU" sz="7000" b="1" strike="noStrike" spc="-1" dirty="0">
                <a:solidFill>
                  <a:srgbClr val="FD9C50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FD9C50"/>
                </a:solidFill>
                <a:latin typeface="Arial"/>
                <a:ea typeface="Arial"/>
              </a:rPr>
              <a:t>балансирано</a:t>
            </a:r>
            <a:r>
              <a:rPr lang="ru-RU" sz="7000" b="1" strike="noStrike" spc="-1" dirty="0">
                <a:solidFill>
                  <a:srgbClr val="FD9C50"/>
                </a:solidFill>
                <a:latin typeface="Arial"/>
                <a:ea typeface="Arial"/>
              </a:rPr>
              <a:t>.</a:t>
            </a:r>
            <a:endParaRPr lang="ru-RU" sz="7000" b="0" strike="noStrike" spc="-1" dirty="0">
              <a:latin typeface="Arial"/>
            </a:endParaRPr>
          </a:p>
        </p:txBody>
      </p:sp>
      <p:pic>
        <p:nvPicPr>
          <p:cNvPr id="144" name="pasted-image.pdf" descr="pasted-image.pdf"/>
          <p:cNvPicPr/>
          <p:nvPr/>
        </p:nvPicPr>
        <p:blipFill>
          <a:blip r:embed="rId7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145" name="Shape 137"/>
          <p:cNvSpPr/>
          <p:nvPr/>
        </p:nvSpPr>
        <p:spPr>
          <a:xfrm>
            <a:off x="1433160" y="3344040"/>
            <a:ext cx="14489640" cy="915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Тоест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, да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приемаме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в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определени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пропорции:</a:t>
            </a:r>
            <a:endParaRPr lang="ru-RU" sz="3800" b="0" strike="noStrike" spc="-1" dirty="0">
              <a:latin typeface="Arial"/>
            </a:endParaRPr>
          </a:p>
        </p:txBody>
      </p:sp>
      <p:sp>
        <p:nvSpPr>
          <p:cNvPr id="146" name="Shape 137"/>
          <p:cNvSpPr/>
          <p:nvPr/>
        </p:nvSpPr>
        <p:spPr>
          <a:xfrm>
            <a:off x="3322800" y="8380440"/>
            <a:ext cx="1970640" cy="80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normAutofit/>
          </a:bodyPr>
          <a:lstStyle/>
          <a:p>
            <a:pPr algn="ctr">
              <a:lnSpc>
                <a:spcPct val="144000"/>
              </a:lnSpc>
              <a:tabLst>
                <a:tab pos="0" algn="l"/>
              </a:tabLst>
            </a:pPr>
            <a:r>
              <a:rPr lang="ru-RU" sz="2800" spc="-202" dirty="0" err="1">
                <a:solidFill>
                  <a:srgbClr val="2D2D2E"/>
                </a:solidFill>
                <a:latin typeface="Arial"/>
              </a:rPr>
              <a:t>протеини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47" name="Shape 137"/>
          <p:cNvSpPr/>
          <p:nvPr/>
        </p:nvSpPr>
        <p:spPr>
          <a:xfrm>
            <a:off x="8910360" y="8380440"/>
            <a:ext cx="1970640" cy="80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normAutofit/>
          </a:bodyPr>
          <a:lstStyle/>
          <a:p>
            <a:pPr algn="ctr">
              <a:lnSpc>
                <a:spcPct val="144000"/>
              </a:lnSpc>
              <a:tabLst>
                <a:tab pos="0" algn="l"/>
              </a:tabLst>
            </a:pPr>
            <a:r>
              <a:rPr lang="ru-RU" sz="2800" b="0" strike="noStrike" spc="-1" dirty="0" err="1">
                <a:latin typeface="Arial"/>
              </a:rPr>
              <a:t>мазнини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48" name="Shape 137"/>
          <p:cNvSpPr/>
          <p:nvPr/>
        </p:nvSpPr>
        <p:spPr>
          <a:xfrm>
            <a:off x="14396040" y="8399520"/>
            <a:ext cx="1970640" cy="80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normAutofit fontScale="92500"/>
          </a:bodyPr>
          <a:lstStyle/>
          <a:p>
            <a:pPr algn="ctr">
              <a:lnSpc>
                <a:spcPct val="144000"/>
              </a:lnSpc>
              <a:tabLst>
                <a:tab pos="0" algn="l"/>
              </a:tabLst>
            </a:pPr>
            <a:r>
              <a:rPr lang="ru-RU" sz="28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въглехидрати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49" name="Shape 137"/>
          <p:cNvSpPr/>
          <p:nvPr/>
        </p:nvSpPr>
        <p:spPr>
          <a:xfrm>
            <a:off x="19026000" y="8399520"/>
            <a:ext cx="3872880" cy="807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normAutofit/>
          </a:bodyPr>
          <a:lstStyle/>
          <a:p>
            <a:pPr algn="ctr">
              <a:lnSpc>
                <a:spcPct val="144000"/>
              </a:lnSpc>
              <a:tabLst>
                <a:tab pos="0" algn="l"/>
              </a:tabLst>
            </a:pPr>
            <a:r>
              <a:rPr lang="ru-RU" sz="2800" b="0" strike="noStrike" spc="-202" dirty="0" err="1">
                <a:solidFill>
                  <a:srgbClr val="2D2D2E"/>
                </a:solidFill>
                <a:latin typeface="Arial"/>
                <a:ea typeface="Arial"/>
              </a:rPr>
              <a:t>фибри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50" name="Shape 137"/>
          <p:cNvSpPr/>
          <p:nvPr/>
        </p:nvSpPr>
        <p:spPr>
          <a:xfrm>
            <a:off x="1445040" y="10353960"/>
            <a:ext cx="22524120" cy="13500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3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Препоръчителната</a:t>
            </a:r>
            <a:r>
              <a:rPr lang="ru-RU" sz="3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дневна</a:t>
            </a:r>
            <a:r>
              <a:rPr lang="ru-RU" sz="3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доза за прием на </a:t>
            </a:r>
            <a:r>
              <a:rPr lang="ru-RU" sz="3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тези</a:t>
            </a:r>
            <a:r>
              <a:rPr lang="ru-RU" sz="3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3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хранителни</a:t>
            </a:r>
            <a:r>
              <a:rPr lang="ru-RU" sz="3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вещества е </a:t>
            </a:r>
            <a:r>
              <a:rPr lang="ru-RU" sz="3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установена</a:t>
            </a:r>
            <a:r>
              <a:rPr dirty="0"/>
              <a:t/>
            </a:r>
            <a:br>
              <a:rPr dirty="0"/>
            </a:br>
            <a:r>
              <a:rPr lang="ru-RU" sz="3000" spc="-100" dirty="0">
                <a:solidFill>
                  <a:srgbClr val="2D2D2E"/>
                </a:solidFill>
                <a:latin typeface="Arial"/>
              </a:rPr>
              <a:t>от </a:t>
            </a:r>
            <a:r>
              <a:rPr lang="ru-RU" sz="3000" spc="-100" dirty="0" err="1">
                <a:solidFill>
                  <a:srgbClr val="2D2D2E"/>
                </a:solidFill>
                <a:latin typeface="Arial"/>
              </a:rPr>
              <a:t>Световната</a:t>
            </a:r>
            <a:r>
              <a:rPr lang="ru-RU" sz="3000" spc="-100" dirty="0">
                <a:solidFill>
                  <a:srgbClr val="2D2D2E"/>
                </a:solidFill>
                <a:latin typeface="Arial"/>
              </a:rPr>
              <a:t> </a:t>
            </a:r>
            <a:r>
              <a:rPr lang="ru-RU" sz="3000" spc="-100" dirty="0" err="1">
                <a:solidFill>
                  <a:srgbClr val="2D2D2E"/>
                </a:solidFill>
                <a:latin typeface="Arial"/>
              </a:rPr>
              <a:t>здравна</a:t>
            </a:r>
            <a:r>
              <a:rPr lang="ru-RU" sz="3000" spc="-100" dirty="0">
                <a:solidFill>
                  <a:srgbClr val="2D2D2E"/>
                </a:solidFill>
                <a:latin typeface="Arial"/>
              </a:rPr>
              <a:t> организация</a:t>
            </a:r>
            <a:r>
              <a:rPr lang="ru-RU" sz="3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(СЗО).</a:t>
            </a:r>
            <a:endParaRPr lang="ru-RU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36"/>
          <p:cNvSpPr/>
          <p:nvPr/>
        </p:nvSpPr>
        <p:spPr>
          <a:xfrm>
            <a:off x="1416600" y="855597"/>
            <a:ext cx="21651840" cy="337560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Съвременното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хранене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е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пренаситено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с</a:t>
            </a:r>
            <a:r>
              <a:rPr dirty="0"/>
              <a:t/>
            </a:r>
            <a:br>
              <a:rPr dirty="0"/>
            </a:br>
            <a:r>
              <a:rPr lang="ru-RU" sz="7000" b="1" spc="-1" dirty="0" err="1">
                <a:solidFill>
                  <a:srgbClr val="C14A5F"/>
                </a:solidFill>
                <a:latin typeface="Arial"/>
              </a:rPr>
              <a:t>въглехидрати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и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мазнини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.</a:t>
            </a:r>
            <a:r>
              <a:rPr dirty="0"/>
              <a:t/>
            </a:r>
            <a:br>
              <a:rPr dirty="0"/>
            </a:br>
            <a:r>
              <a:rPr lang="ru-RU" sz="7000" b="1" spc="-1" dirty="0">
                <a:solidFill>
                  <a:srgbClr val="FD9C50"/>
                </a:solidFill>
                <a:latin typeface="Arial"/>
              </a:rPr>
              <a:t>А </a:t>
            </a:r>
            <a:r>
              <a:rPr lang="ru-RU" sz="7000" b="1" spc="-1" dirty="0" err="1">
                <a:solidFill>
                  <a:srgbClr val="FD9C50"/>
                </a:solidFill>
                <a:latin typeface="Arial"/>
              </a:rPr>
              <a:t>протеините</a:t>
            </a:r>
            <a:r>
              <a:rPr lang="ru-RU" sz="7000" b="1" spc="-1" dirty="0">
                <a:solidFill>
                  <a:srgbClr val="FD9C50"/>
                </a:solidFill>
                <a:latin typeface="Arial"/>
              </a:rPr>
              <a:t> </a:t>
            </a:r>
            <a:r>
              <a:rPr lang="ru-RU" sz="7000" b="1" spc="-1" dirty="0" err="1">
                <a:solidFill>
                  <a:srgbClr val="FD9C50"/>
                </a:solidFill>
                <a:latin typeface="Arial"/>
              </a:rPr>
              <a:t>винаги</a:t>
            </a:r>
            <a:r>
              <a:rPr lang="ru-RU" sz="7000" b="1" spc="-1" dirty="0">
                <a:solidFill>
                  <a:srgbClr val="FD9C50"/>
                </a:solidFill>
                <a:latin typeface="Arial"/>
              </a:rPr>
              <a:t> </a:t>
            </a:r>
            <a:r>
              <a:rPr lang="ru-RU" sz="7000" b="1" spc="-1" dirty="0" err="1">
                <a:solidFill>
                  <a:srgbClr val="FD9C50"/>
                </a:solidFill>
                <a:latin typeface="Arial"/>
              </a:rPr>
              <a:t>са</a:t>
            </a:r>
            <a:r>
              <a:rPr lang="ru-RU" sz="7000" b="1" spc="-1" dirty="0">
                <a:solidFill>
                  <a:srgbClr val="FD9C50"/>
                </a:solidFill>
                <a:latin typeface="Arial"/>
              </a:rPr>
              <a:t> </a:t>
            </a:r>
            <a:r>
              <a:rPr lang="ru-RU" sz="7000" b="1" strike="noStrike" spc="-1" dirty="0">
                <a:solidFill>
                  <a:srgbClr val="FD9C50"/>
                </a:solidFill>
                <a:latin typeface="Arial"/>
                <a:ea typeface="Arial"/>
              </a:rPr>
              <a:t>дефицит.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 </a:t>
            </a:r>
            <a:endParaRPr lang="ru-RU" sz="7000" b="0" strike="noStrike" spc="-1" dirty="0">
              <a:latin typeface="Arial"/>
            </a:endParaRPr>
          </a:p>
        </p:txBody>
      </p:sp>
      <p:pic>
        <p:nvPicPr>
          <p:cNvPr id="152" name="pasted-image.pdf" descr="pasted-image.pdf"/>
          <p:cNvPicPr/>
          <p:nvPr/>
        </p:nvPicPr>
        <p:blipFill>
          <a:blip r:embed="rId3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pic>
        <p:nvPicPr>
          <p:cNvPr id="153" name="Монтажная область 16 1.png" descr="Монтажная область 16 1.png"/>
          <p:cNvPicPr/>
          <p:nvPr/>
        </p:nvPicPr>
        <p:blipFill>
          <a:blip r:embed="rId4"/>
          <a:stretch/>
        </p:blipFill>
        <p:spPr>
          <a:xfrm>
            <a:off x="5247360" y="5877720"/>
            <a:ext cx="6000840" cy="5913360"/>
          </a:xfrm>
          <a:prstGeom prst="rect">
            <a:avLst/>
          </a:prstGeom>
          <a:ln w="12700">
            <a:noFill/>
          </a:ln>
        </p:spPr>
      </p:pic>
      <p:pic>
        <p:nvPicPr>
          <p:cNvPr id="154" name="Group 806.png" descr="Group 806.png"/>
          <p:cNvPicPr/>
          <p:nvPr/>
        </p:nvPicPr>
        <p:blipFill>
          <a:blip r:embed="rId5"/>
          <a:stretch/>
        </p:blipFill>
        <p:spPr>
          <a:xfrm>
            <a:off x="15569640" y="5904720"/>
            <a:ext cx="6008760" cy="5936760"/>
          </a:xfrm>
          <a:prstGeom prst="rect">
            <a:avLst/>
          </a:prstGeom>
          <a:ln w="12700">
            <a:noFill/>
          </a:ln>
        </p:spPr>
      </p:pic>
      <p:pic>
        <p:nvPicPr>
          <p:cNvPr id="155" name="Монтажная область 14 1.png" descr="Монтажная область 14 1.png"/>
          <p:cNvPicPr/>
          <p:nvPr/>
        </p:nvPicPr>
        <p:blipFill>
          <a:blip r:embed="rId6"/>
          <a:stretch/>
        </p:blipFill>
        <p:spPr>
          <a:xfrm>
            <a:off x="1273680" y="5124960"/>
            <a:ext cx="2836440" cy="2435760"/>
          </a:xfrm>
          <a:prstGeom prst="rect">
            <a:avLst/>
          </a:prstGeom>
          <a:ln w="12700">
            <a:noFill/>
          </a:ln>
        </p:spPr>
      </p:pic>
      <p:sp>
        <p:nvSpPr>
          <p:cNvPr id="156" name="Жиры…"/>
          <p:cNvSpPr/>
          <p:nvPr/>
        </p:nvSpPr>
        <p:spPr>
          <a:xfrm>
            <a:off x="1666800" y="8116560"/>
            <a:ext cx="2072880" cy="1146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</a:rPr>
              <a:t>Мазнини</a:t>
            </a:r>
            <a:endParaRPr lang="ru-RU" sz="3000" b="0" strike="noStrike" spc="-1" dirty="0">
              <a:latin typeface="Arial"/>
            </a:endParaRPr>
          </a:p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2-3 порции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57" name="Овощи (клетчатка)…"/>
          <p:cNvSpPr/>
          <p:nvPr/>
        </p:nvSpPr>
        <p:spPr>
          <a:xfrm>
            <a:off x="3228998" y="11118733"/>
            <a:ext cx="2053642" cy="1628013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r"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  <a:ea typeface="Arial"/>
              </a:rPr>
              <a:t>Зеленчуци</a:t>
            </a:r>
            <a:r>
              <a:rPr dirty="0"/>
              <a:t/>
            </a:r>
            <a:br>
              <a:rPr dirty="0"/>
            </a:b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ru-RU" sz="30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целулоза</a:t>
            </a: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ru-RU" sz="3000" b="0" strike="noStrike" spc="-1" dirty="0">
              <a:latin typeface="Arial"/>
            </a:endParaRPr>
          </a:p>
          <a:p>
            <a:pPr algn="r"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50%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58" name="Углеводы 25%"/>
          <p:cNvSpPr/>
          <p:nvPr/>
        </p:nvSpPr>
        <p:spPr>
          <a:xfrm>
            <a:off x="11153520" y="5783469"/>
            <a:ext cx="2641752" cy="112018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  <a:ea typeface="Arial"/>
              </a:rPr>
              <a:t>Въглехидрати</a:t>
            </a:r>
            <a:r>
              <a:rPr dirty="0"/>
              <a:t/>
            </a:r>
            <a:br>
              <a:rPr dirty="0"/>
            </a:b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25%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59" name="Белки 25%"/>
          <p:cNvSpPr/>
          <p:nvPr/>
        </p:nvSpPr>
        <p:spPr>
          <a:xfrm>
            <a:off x="11150280" y="11126949"/>
            <a:ext cx="1866219" cy="112018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  <a:ea typeface="Arial"/>
              </a:rPr>
              <a:t>Протеини</a:t>
            </a:r>
            <a:r>
              <a:rPr dirty="0"/>
              <a:t/>
            </a:r>
            <a:br>
              <a:rPr dirty="0"/>
            </a:b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25%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60" name="Углеводы 70%"/>
          <p:cNvSpPr/>
          <p:nvPr/>
        </p:nvSpPr>
        <p:spPr>
          <a:xfrm>
            <a:off x="13316461" y="11042039"/>
            <a:ext cx="2641752" cy="112018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 algn="r"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  <a:ea typeface="Arial"/>
              </a:rPr>
              <a:t>Въглехидрати</a:t>
            </a:r>
            <a:r>
              <a:rPr dirty="0"/>
              <a:t/>
            </a:r>
            <a:br>
              <a:rPr dirty="0"/>
            </a:b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70%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61" name="Белки 15%"/>
          <p:cNvSpPr/>
          <p:nvPr/>
        </p:nvSpPr>
        <p:spPr>
          <a:xfrm>
            <a:off x="21542760" y="5783469"/>
            <a:ext cx="1866219" cy="112018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spc="-1" dirty="0" err="1">
                <a:solidFill>
                  <a:srgbClr val="B6475B"/>
                </a:solidFill>
                <a:latin typeface="Arial"/>
              </a:rPr>
              <a:t>Протеини</a:t>
            </a:r>
            <a:r>
              <a:rPr dirty="0"/>
              <a:t/>
            </a:r>
            <a:br>
              <a:rPr dirty="0"/>
            </a:b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15%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62" name="Жиры 15%"/>
          <p:cNvSpPr/>
          <p:nvPr/>
        </p:nvSpPr>
        <p:spPr>
          <a:xfrm>
            <a:off x="21541680" y="11126949"/>
            <a:ext cx="1709189" cy="112018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  <a:ea typeface="Arial"/>
              </a:rPr>
              <a:t>Мазнини</a:t>
            </a:r>
            <a:r>
              <a:rPr dirty="0"/>
              <a:t/>
            </a:r>
            <a:br>
              <a:rPr dirty="0"/>
            </a:br>
            <a:r>
              <a:rPr lang="ru-RU" sz="3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15%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63" name="Кружок"/>
          <p:cNvSpPr/>
          <p:nvPr/>
        </p:nvSpPr>
        <p:spPr>
          <a:xfrm>
            <a:off x="5360400" y="5921640"/>
            <a:ext cx="5825520" cy="5825520"/>
          </a:xfrm>
          <a:prstGeom prst="ellipse">
            <a:avLst/>
          </a:prstGeom>
          <a:noFill/>
          <a:ln w="127000">
            <a:solidFill>
              <a:srgbClr val="4A9F9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Овал"/>
          <p:cNvSpPr/>
          <p:nvPr/>
        </p:nvSpPr>
        <p:spPr>
          <a:xfrm>
            <a:off x="15617160" y="5960880"/>
            <a:ext cx="5906520" cy="5812200"/>
          </a:xfrm>
          <a:prstGeom prst="ellipse">
            <a:avLst/>
          </a:prstGeom>
          <a:noFill/>
          <a:ln w="127000">
            <a:solidFill>
              <a:srgbClr val="B6475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Стрелка"/>
          <p:cNvSpPr/>
          <p:nvPr/>
        </p:nvSpPr>
        <p:spPr>
          <a:xfrm rot="8089800">
            <a:off x="10401480" y="6380640"/>
            <a:ext cx="567360" cy="245880"/>
          </a:xfrm>
          <a:prstGeom prst="rightArrow">
            <a:avLst>
              <a:gd name="adj1" fmla="val 32000"/>
              <a:gd name="adj2" fmla="val 124071"/>
            </a:avLst>
          </a:prstGeom>
          <a:solidFill>
            <a:srgbClr val="B6475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Стрелка"/>
          <p:cNvSpPr/>
          <p:nvPr/>
        </p:nvSpPr>
        <p:spPr>
          <a:xfrm rot="12680400">
            <a:off x="10442880" y="11020680"/>
            <a:ext cx="567360" cy="245880"/>
          </a:xfrm>
          <a:prstGeom prst="rightArrow">
            <a:avLst>
              <a:gd name="adj1" fmla="val 32000"/>
              <a:gd name="adj2" fmla="val 124071"/>
            </a:avLst>
          </a:prstGeom>
          <a:solidFill>
            <a:srgbClr val="B6475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Стрелка"/>
          <p:cNvSpPr/>
          <p:nvPr/>
        </p:nvSpPr>
        <p:spPr>
          <a:xfrm rot="18888000">
            <a:off x="15792840" y="11020320"/>
            <a:ext cx="567360" cy="245880"/>
          </a:xfrm>
          <a:prstGeom prst="rightArrow">
            <a:avLst>
              <a:gd name="adj1" fmla="val 32000"/>
              <a:gd name="adj2" fmla="val 124071"/>
            </a:avLst>
          </a:prstGeom>
          <a:solidFill>
            <a:srgbClr val="B6475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Стрелка"/>
          <p:cNvSpPr/>
          <p:nvPr/>
        </p:nvSpPr>
        <p:spPr>
          <a:xfrm rot="18888000">
            <a:off x="5435640" y="11020320"/>
            <a:ext cx="567360" cy="245880"/>
          </a:xfrm>
          <a:prstGeom prst="rightArrow">
            <a:avLst>
              <a:gd name="adj1" fmla="val 32000"/>
              <a:gd name="adj2" fmla="val 124071"/>
            </a:avLst>
          </a:prstGeom>
          <a:solidFill>
            <a:srgbClr val="B6475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Стрелка"/>
          <p:cNvSpPr/>
          <p:nvPr/>
        </p:nvSpPr>
        <p:spPr>
          <a:xfrm rot="12680400">
            <a:off x="20836080" y="11020680"/>
            <a:ext cx="567360" cy="245880"/>
          </a:xfrm>
          <a:prstGeom prst="rightArrow">
            <a:avLst>
              <a:gd name="adj1" fmla="val 32000"/>
              <a:gd name="adj2" fmla="val 124071"/>
            </a:avLst>
          </a:prstGeom>
          <a:solidFill>
            <a:srgbClr val="B6475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Стрелка"/>
          <p:cNvSpPr/>
          <p:nvPr/>
        </p:nvSpPr>
        <p:spPr>
          <a:xfrm rot="8089800">
            <a:off x="20794320" y="6380640"/>
            <a:ext cx="567360" cy="245880"/>
          </a:xfrm>
          <a:prstGeom prst="rightArrow">
            <a:avLst>
              <a:gd name="adj1" fmla="val 32000"/>
              <a:gd name="adj2" fmla="val 124071"/>
            </a:avLst>
          </a:prstGeom>
          <a:solidFill>
            <a:srgbClr val="B6475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Стрелка"/>
          <p:cNvSpPr/>
          <p:nvPr/>
        </p:nvSpPr>
        <p:spPr>
          <a:xfrm rot="16200000">
            <a:off x="1947240" y="7685640"/>
            <a:ext cx="567360" cy="245880"/>
          </a:xfrm>
          <a:prstGeom prst="rightArrow">
            <a:avLst>
              <a:gd name="adj1" fmla="val 32000"/>
              <a:gd name="adj2" fmla="val 124071"/>
            </a:avLst>
          </a:prstGeom>
          <a:solidFill>
            <a:srgbClr val="B6475B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Сбалансированный рацион"/>
          <p:cNvSpPr/>
          <p:nvPr/>
        </p:nvSpPr>
        <p:spPr>
          <a:xfrm>
            <a:off x="5774400" y="4752725"/>
            <a:ext cx="4097727" cy="61235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spc="-1" dirty="0" err="1">
                <a:solidFill>
                  <a:srgbClr val="4A9F96"/>
                </a:solidFill>
                <a:latin typeface="Arial"/>
                <a:ea typeface="Arial"/>
              </a:rPr>
              <a:t>Б</a:t>
            </a:r>
            <a:r>
              <a:rPr lang="ru-RU" sz="3000" b="0" strike="noStrike" spc="-1" dirty="0" err="1">
                <a:solidFill>
                  <a:srgbClr val="4A9F96"/>
                </a:solidFill>
                <a:latin typeface="Arial"/>
                <a:ea typeface="Arial"/>
              </a:rPr>
              <a:t>алансирано</a:t>
            </a:r>
            <a:r>
              <a:rPr lang="ru-RU" sz="3000" b="0" strike="noStrike" spc="-1" dirty="0">
                <a:solidFill>
                  <a:srgbClr val="4A9F96"/>
                </a:solidFill>
                <a:latin typeface="Arial"/>
                <a:ea typeface="Arial"/>
              </a:rPr>
              <a:t> </a:t>
            </a:r>
            <a:r>
              <a:rPr lang="ru-RU" sz="3000" b="0" strike="noStrike" spc="-1" dirty="0" err="1">
                <a:solidFill>
                  <a:srgbClr val="4A9F96"/>
                </a:solidFill>
                <a:latin typeface="Arial"/>
                <a:ea typeface="Arial"/>
              </a:rPr>
              <a:t>хранене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73" name="Несбалансированный рацион"/>
          <p:cNvSpPr/>
          <p:nvPr/>
        </p:nvSpPr>
        <p:spPr>
          <a:xfrm>
            <a:off x="16075080" y="4752725"/>
            <a:ext cx="4541182" cy="61235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  <a:ea typeface="Arial"/>
              </a:rPr>
              <a:t>Небалансирано</a:t>
            </a:r>
            <a:r>
              <a:rPr lang="ru-RU" sz="3000" b="0" strike="noStrike" spc="-1" dirty="0">
                <a:solidFill>
                  <a:srgbClr val="B6475B"/>
                </a:solidFill>
                <a:latin typeface="Arial"/>
                <a:ea typeface="Arial"/>
              </a:rPr>
              <a:t> </a:t>
            </a:r>
            <a:r>
              <a:rPr lang="ru-RU" sz="3000" b="0" strike="noStrike" spc="-1" dirty="0" err="1">
                <a:solidFill>
                  <a:srgbClr val="B6475B"/>
                </a:solidFill>
                <a:latin typeface="Arial"/>
                <a:ea typeface="Arial"/>
              </a:rPr>
              <a:t>хранене</a:t>
            </a:r>
            <a:endParaRPr lang="ru-RU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36"/>
          <p:cNvSpPr/>
          <p:nvPr/>
        </p:nvSpPr>
        <p:spPr>
          <a:xfrm>
            <a:off x="1417320" y="879766"/>
            <a:ext cx="15125760" cy="229838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Протеините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са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необходими</a:t>
            </a:r>
            <a:r>
              <a:rPr dirty="0"/>
              <a:t/>
            </a:r>
            <a:br>
              <a:rPr dirty="0"/>
            </a:br>
            <a:r>
              <a:rPr lang="ru-RU" sz="7000" b="1" spc="-1" dirty="0">
                <a:solidFill>
                  <a:srgbClr val="C14A5F"/>
                </a:solidFill>
                <a:latin typeface="Arial"/>
              </a:rPr>
              <a:t>на о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рганизма</a:t>
            </a:r>
            <a:endParaRPr lang="ru-RU" sz="7000" b="0" strike="noStrike" spc="-1" dirty="0">
              <a:latin typeface="Arial"/>
            </a:endParaRPr>
          </a:p>
        </p:txBody>
      </p:sp>
      <p:pic>
        <p:nvPicPr>
          <p:cNvPr id="175" name="pasted-image.pdf" descr="pasted-image.pdf"/>
          <p:cNvPicPr/>
          <p:nvPr/>
        </p:nvPicPr>
        <p:blipFill>
          <a:blip r:embed="rId2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176" name="Shape 137"/>
          <p:cNvSpPr/>
          <p:nvPr/>
        </p:nvSpPr>
        <p:spPr>
          <a:xfrm>
            <a:off x="6829920" y="5722920"/>
            <a:ext cx="7048080" cy="234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spc="-100" dirty="0">
                <a:solidFill>
                  <a:srgbClr val="535353"/>
                </a:solidFill>
                <a:latin typeface="Arial"/>
                <a:ea typeface="Arial"/>
              </a:rPr>
              <a:t>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е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са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градивен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материал </a:t>
            </a:r>
          </a:p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за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клетките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организма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77" name="Shape 137"/>
          <p:cNvSpPr/>
          <p:nvPr/>
        </p:nvSpPr>
        <p:spPr>
          <a:xfrm>
            <a:off x="993600" y="5710320"/>
            <a:ext cx="5191560" cy="201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регулират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обменните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процеси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78" name="Group 806.png" descr="Group 806.png"/>
          <p:cNvPicPr/>
          <p:nvPr/>
        </p:nvPicPr>
        <p:blipFill>
          <a:blip r:embed="rId3"/>
          <a:stretch/>
        </p:blipFill>
        <p:spPr>
          <a:xfrm>
            <a:off x="2910600" y="4125600"/>
            <a:ext cx="1357920" cy="1362600"/>
          </a:xfrm>
          <a:prstGeom prst="rect">
            <a:avLst/>
          </a:prstGeom>
          <a:ln w="12700">
            <a:noFill/>
          </a:ln>
        </p:spPr>
      </p:pic>
      <p:sp>
        <p:nvSpPr>
          <p:cNvPr id="179" name="Shape 137"/>
          <p:cNvSpPr/>
          <p:nvPr/>
        </p:nvSpPr>
        <p:spPr>
          <a:xfrm>
            <a:off x="6982560" y="9474480"/>
            <a:ext cx="6743160" cy="2342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участват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в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образуването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клетките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кръвта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имунната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система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80" name="Shape 137"/>
          <p:cNvSpPr/>
          <p:nvPr/>
        </p:nvSpPr>
        <p:spPr>
          <a:xfrm>
            <a:off x="993600" y="9474480"/>
            <a:ext cx="5191560" cy="201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осигуряват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възстановяването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тъканите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181" name="shutterstock_1576790272.jpg" descr="shutterstock_1576790272.jpg"/>
          <p:cNvPicPr/>
          <p:nvPr/>
        </p:nvPicPr>
        <p:blipFill>
          <a:blip r:embed="rId4"/>
          <a:srcRect l="4631" r="45724"/>
          <a:stretch/>
        </p:blipFill>
        <p:spPr>
          <a:xfrm>
            <a:off x="14813640" y="-127080"/>
            <a:ext cx="11586240" cy="13997880"/>
          </a:xfrm>
          <a:prstGeom prst="rect">
            <a:avLst/>
          </a:prstGeom>
          <a:ln w="12700">
            <a:noFill/>
          </a:ln>
        </p:spPr>
      </p:pic>
      <p:pic>
        <p:nvPicPr>
          <p:cNvPr id="182" name="Изображение" descr="Изображение"/>
          <p:cNvPicPr/>
          <p:nvPr/>
        </p:nvPicPr>
        <p:blipFill>
          <a:blip r:embed="rId5"/>
          <a:stretch/>
        </p:blipFill>
        <p:spPr>
          <a:xfrm>
            <a:off x="2880360" y="7747920"/>
            <a:ext cx="1417680" cy="1418040"/>
          </a:xfrm>
          <a:prstGeom prst="rect">
            <a:avLst/>
          </a:prstGeom>
          <a:ln w="12700">
            <a:noFill/>
          </a:ln>
        </p:spPr>
      </p:pic>
      <p:pic>
        <p:nvPicPr>
          <p:cNvPr id="183" name="Изображение" descr="Изображение"/>
          <p:cNvPicPr/>
          <p:nvPr/>
        </p:nvPicPr>
        <p:blipFill>
          <a:blip r:embed="rId6"/>
          <a:stretch/>
        </p:blipFill>
        <p:spPr>
          <a:xfrm>
            <a:off x="9645120" y="4097880"/>
            <a:ext cx="1418040" cy="1418040"/>
          </a:xfrm>
          <a:prstGeom prst="rect">
            <a:avLst/>
          </a:prstGeom>
          <a:ln w="12700">
            <a:noFill/>
          </a:ln>
        </p:spPr>
      </p:pic>
      <p:pic>
        <p:nvPicPr>
          <p:cNvPr id="184" name="Изображение" descr="Изображение"/>
          <p:cNvPicPr/>
          <p:nvPr/>
        </p:nvPicPr>
        <p:blipFill>
          <a:blip r:embed="rId7"/>
          <a:stretch/>
        </p:blipFill>
        <p:spPr>
          <a:xfrm>
            <a:off x="9645120" y="7747920"/>
            <a:ext cx="1418040" cy="14180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Линия"/>
          <p:cNvSpPr/>
          <p:nvPr/>
        </p:nvSpPr>
        <p:spPr>
          <a:xfrm>
            <a:off x="3906000" y="8790120"/>
            <a:ext cx="16587000" cy="360"/>
          </a:xfrm>
          <a:prstGeom prst="line">
            <a:avLst/>
          </a:prstGeom>
          <a:ln w="76200" cap="rnd">
            <a:solidFill>
              <a:srgbClr val="A84E5D"/>
            </a:solidFill>
            <a:custDash>
              <a:ds d="1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Shape 149"/>
          <p:cNvSpPr/>
          <p:nvPr/>
        </p:nvSpPr>
        <p:spPr>
          <a:xfrm>
            <a:off x="1456200" y="6528600"/>
            <a:ext cx="8192880" cy="8438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800" b="1" strike="noStrike" spc="-100" dirty="0" err="1">
                <a:solidFill>
                  <a:srgbClr val="B6475B"/>
                </a:solidFill>
                <a:latin typeface="Helvetica Neue"/>
                <a:ea typeface="Helvetica Neue"/>
              </a:rPr>
              <a:t>Преработване</a:t>
            </a:r>
            <a:r>
              <a:rPr lang="ru-RU" sz="3800" b="1" strike="noStrike" spc="-100" dirty="0">
                <a:solidFill>
                  <a:srgbClr val="B6475B"/>
                </a:solidFill>
                <a:latin typeface="Helvetica Neue"/>
                <a:ea typeface="Helvetica Neue"/>
              </a:rPr>
              <a:t> на </a:t>
            </a:r>
            <a:r>
              <a:rPr lang="ru-RU" sz="3800" b="1" strike="noStrike" spc="-100" dirty="0" err="1">
                <a:solidFill>
                  <a:srgbClr val="B6475B"/>
                </a:solidFill>
                <a:latin typeface="Helvetica Neue"/>
                <a:ea typeface="Helvetica Neue"/>
              </a:rPr>
              <a:t>протеините</a:t>
            </a:r>
            <a:endParaRPr lang="ru-RU" sz="3800" b="0" strike="noStrike" spc="-1" dirty="0">
              <a:latin typeface="Arial"/>
            </a:endParaRPr>
          </a:p>
        </p:txBody>
      </p:sp>
      <p:sp>
        <p:nvSpPr>
          <p:cNvPr id="187" name="Shape 151"/>
          <p:cNvSpPr/>
          <p:nvPr/>
        </p:nvSpPr>
        <p:spPr>
          <a:xfrm>
            <a:off x="1725120" y="10115280"/>
            <a:ext cx="4362480" cy="1856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333F48"/>
                </a:solidFill>
                <a:latin typeface="Arial"/>
                <a:ea typeface="Arial"/>
              </a:rPr>
              <a:t>протеини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 в 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хранителни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продукти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88" name="Shape 153"/>
          <p:cNvSpPr/>
          <p:nvPr/>
        </p:nvSpPr>
        <p:spPr>
          <a:xfrm>
            <a:off x="5506920" y="10105920"/>
            <a:ext cx="6471360" cy="14950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333F48"/>
                </a:solidFill>
                <a:latin typeface="Arial"/>
                <a:ea typeface="Arial"/>
              </a:rPr>
              <a:t>п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роцес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 на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333F48"/>
                </a:solidFill>
                <a:latin typeface="Arial"/>
                <a:ea typeface="Arial"/>
              </a:rPr>
              <a:t>р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азграждане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 на  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протеините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89" name="Shape 136"/>
          <p:cNvSpPr/>
          <p:nvPr/>
        </p:nvSpPr>
        <p:spPr>
          <a:xfrm>
            <a:off x="1461600" y="884086"/>
            <a:ext cx="13217018" cy="2298388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pc="-1" dirty="0">
                <a:solidFill>
                  <a:srgbClr val="C14A5F"/>
                </a:solidFill>
                <a:latin typeface="Arial"/>
                <a:ea typeface="Arial"/>
              </a:rPr>
              <a:t>Най-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ценното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в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протеините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са</a:t>
            </a:r>
            <a:r>
              <a:rPr dirty="0"/>
              <a:t/>
            </a:r>
            <a:br>
              <a:rPr dirty="0"/>
            </a:br>
            <a:r>
              <a:rPr lang="ru-RU" sz="7000" b="1" strike="noStrike" spc="-1" dirty="0" err="1">
                <a:solidFill>
                  <a:srgbClr val="FD9C50"/>
                </a:solidFill>
                <a:latin typeface="Arial"/>
                <a:ea typeface="Arial"/>
              </a:rPr>
              <a:t>аминокиселините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endParaRPr lang="ru-RU" sz="7000" b="0" strike="noStrike" spc="-1" dirty="0">
              <a:latin typeface="Arial"/>
            </a:endParaRPr>
          </a:p>
        </p:txBody>
      </p:sp>
      <p:sp>
        <p:nvSpPr>
          <p:cNvPr id="190" name="Shape 137"/>
          <p:cNvSpPr/>
          <p:nvPr/>
        </p:nvSpPr>
        <p:spPr>
          <a:xfrm>
            <a:off x="1440720" y="3732840"/>
            <a:ext cx="14968080" cy="1973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 lnSpcReduction="10000"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Аминокиселините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се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образуват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в организма в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резултат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на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разграждането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на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протеините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.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Това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е сложен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процес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, </a:t>
            </a:r>
            <a:r>
              <a:rPr lang="ru-RU" sz="38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отнема</a:t>
            </a:r>
            <a:r>
              <a:rPr lang="ru-RU" sz="3800" spc="-100" dirty="0" err="1">
                <a:solidFill>
                  <a:srgbClr val="2D2D2E"/>
                </a:solidFill>
                <a:latin typeface="Arial"/>
                <a:ea typeface="Arial"/>
              </a:rPr>
              <a:t>щ</a:t>
            </a:r>
            <a:r>
              <a:rPr lang="ru-RU" sz="3800" spc="-100" dirty="0">
                <a:solidFill>
                  <a:srgbClr val="2D2D2E"/>
                </a:solidFill>
                <a:latin typeface="Arial"/>
                <a:ea typeface="Arial"/>
              </a:rPr>
              <a:t> много </a:t>
            </a:r>
            <a:r>
              <a:rPr lang="ru-RU" sz="3800" spc="-100" dirty="0" err="1">
                <a:solidFill>
                  <a:srgbClr val="2D2D2E"/>
                </a:solidFill>
                <a:latin typeface="Arial"/>
                <a:ea typeface="Arial"/>
              </a:rPr>
              <a:t>ресурси</a:t>
            </a:r>
            <a:r>
              <a:rPr lang="ru-RU" sz="38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.</a:t>
            </a:r>
            <a:r>
              <a:rPr lang="ru-RU" sz="36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191" name="Shape 153"/>
          <p:cNvSpPr/>
          <p:nvPr/>
        </p:nvSpPr>
        <p:spPr>
          <a:xfrm>
            <a:off x="11395079" y="10116720"/>
            <a:ext cx="7129987" cy="1713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аминокиселини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, 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появили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 се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в 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резултат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разграждането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 </a:t>
            </a: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на 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протеините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92" name="Shape 153"/>
          <p:cNvSpPr/>
          <p:nvPr/>
        </p:nvSpPr>
        <p:spPr>
          <a:xfrm>
            <a:off x="18246240" y="10119240"/>
            <a:ext cx="5567040" cy="1781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333F48"/>
                </a:solidFill>
                <a:latin typeface="Arial"/>
                <a:ea typeface="Arial"/>
              </a:rPr>
              <a:t>и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зграждане</a:t>
            </a: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333F48"/>
                </a:solidFill>
                <a:latin typeface="Arial"/>
                <a:ea typeface="Arial"/>
              </a:rPr>
              <a:t>протеини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200" b="0" strike="noStrike" spc="-100" dirty="0">
                <a:solidFill>
                  <a:srgbClr val="333F48"/>
                </a:solidFill>
                <a:latin typeface="Arial"/>
                <a:ea typeface="Arial"/>
              </a:rPr>
              <a:t>в организма</a:t>
            </a:r>
            <a:endParaRPr lang="ru-RU" sz="3200" b="0" strike="noStrike" spc="-1" dirty="0">
              <a:latin typeface="Arial"/>
            </a:endParaRPr>
          </a:p>
        </p:txBody>
      </p:sp>
      <p:grpSp>
        <p:nvGrpSpPr>
          <p:cNvPr id="193" name="Группа"/>
          <p:cNvGrpSpPr/>
          <p:nvPr/>
        </p:nvGrpSpPr>
        <p:grpSpPr>
          <a:xfrm>
            <a:off x="2978280" y="7840080"/>
            <a:ext cx="1856160" cy="1856160"/>
            <a:chOff x="2978280" y="7840080"/>
            <a:chExt cx="1856160" cy="1856160"/>
          </a:xfrm>
        </p:grpSpPr>
        <p:sp>
          <p:nvSpPr>
            <p:cNvPr id="194" name="Кружок"/>
            <p:cNvSpPr/>
            <p:nvPr/>
          </p:nvSpPr>
          <p:spPr>
            <a:xfrm>
              <a:off x="2978280" y="7840080"/>
              <a:ext cx="1856160" cy="1856160"/>
            </a:xfrm>
            <a:prstGeom prst="ellipse">
              <a:avLst/>
            </a:prstGeom>
            <a:solidFill>
              <a:srgbClr val="F6F3F3"/>
            </a:solidFill>
            <a:ln w="50800">
              <a:solidFill>
                <a:srgbClr val="C04A5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95" name="Group 805.png" descr="Group 805.png"/>
            <p:cNvPicPr/>
            <p:nvPr/>
          </p:nvPicPr>
          <p:blipFill>
            <a:blip r:embed="rId3"/>
            <a:stretch/>
          </p:blipFill>
          <p:spPr>
            <a:xfrm>
              <a:off x="3277440" y="8218440"/>
              <a:ext cx="1333440" cy="12009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96" name="Группа"/>
          <p:cNvGrpSpPr/>
          <p:nvPr/>
        </p:nvGrpSpPr>
        <p:grpSpPr>
          <a:xfrm>
            <a:off x="13791960" y="7840080"/>
            <a:ext cx="1856160" cy="1856160"/>
            <a:chOff x="13791960" y="7840080"/>
            <a:chExt cx="1856160" cy="1856160"/>
          </a:xfrm>
        </p:grpSpPr>
        <p:sp>
          <p:nvSpPr>
            <p:cNvPr id="197" name="Кружок"/>
            <p:cNvSpPr/>
            <p:nvPr/>
          </p:nvSpPr>
          <p:spPr>
            <a:xfrm>
              <a:off x="13791960" y="7840080"/>
              <a:ext cx="1856160" cy="1856160"/>
            </a:xfrm>
            <a:prstGeom prst="ellipse">
              <a:avLst/>
            </a:prstGeom>
            <a:solidFill>
              <a:srgbClr val="F6F3F3"/>
            </a:solidFill>
            <a:ln w="50800">
              <a:solidFill>
                <a:srgbClr val="C04A5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98" name="Group-1.png" descr="Group-1.png"/>
            <p:cNvPicPr/>
            <p:nvPr/>
          </p:nvPicPr>
          <p:blipFill>
            <a:blip r:embed="rId4"/>
            <a:stretch/>
          </p:blipFill>
          <p:spPr>
            <a:xfrm>
              <a:off x="14192640" y="8202960"/>
              <a:ext cx="1130040" cy="11181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199" name="Группа"/>
          <p:cNvGrpSpPr/>
          <p:nvPr/>
        </p:nvGrpSpPr>
        <p:grpSpPr>
          <a:xfrm>
            <a:off x="7814520" y="7840080"/>
            <a:ext cx="1856160" cy="1856160"/>
            <a:chOff x="7814520" y="7840080"/>
            <a:chExt cx="1856160" cy="1856160"/>
          </a:xfrm>
        </p:grpSpPr>
        <p:sp>
          <p:nvSpPr>
            <p:cNvPr id="200" name="Кружок"/>
            <p:cNvSpPr/>
            <p:nvPr/>
          </p:nvSpPr>
          <p:spPr>
            <a:xfrm>
              <a:off x="7814520" y="7840080"/>
              <a:ext cx="1856160" cy="1856160"/>
            </a:xfrm>
            <a:prstGeom prst="ellipse">
              <a:avLst/>
            </a:prstGeom>
            <a:solidFill>
              <a:srgbClr val="F6F3F3"/>
            </a:solidFill>
            <a:ln w="50800">
              <a:solidFill>
                <a:srgbClr val="C04A5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01" name="Group.png" descr="Group.png"/>
            <p:cNvPicPr/>
            <p:nvPr/>
          </p:nvPicPr>
          <p:blipFill>
            <a:blip r:embed="rId5"/>
            <a:stretch/>
          </p:blipFill>
          <p:spPr>
            <a:xfrm>
              <a:off x="8268480" y="8088840"/>
              <a:ext cx="1024560" cy="13179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02" name="Группа"/>
          <p:cNvGrpSpPr/>
          <p:nvPr/>
        </p:nvGrpSpPr>
        <p:grpSpPr>
          <a:xfrm>
            <a:off x="20101680" y="7840080"/>
            <a:ext cx="1856160" cy="1856160"/>
            <a:chOff x="20101680" y="7840080"/>
            <a:chExt cx="1856160" cy="1856160"/>
          </a:xfrm>
        </p:grpSpPr>
        <p:sp>
          <p:nvSpPr>
            <p:cNvPr id="203" name="Кружок"/>
            <p:cNvSpPr/>
            <p:nvPr/>
          </p:nvSpPr>
          <p:spPr>
            <a:xfrm>
              <a:off x="20101680" y="7840080"/>
              <a:ext cx="1856160" cy="1856160"/>
            </a:xfrm>
            <a:prstGeom prst="ellipse">
              <a:avLst/>
            </a:prstGeom>
            <a:solidFill>
              <a:srgbClr val="F6F3F3"/>
            </a:solidFill>
            <a:ln w="50800">
              <a:solidFill>
                <a:srgbClr val="C04A5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04" name="Union.png" descr="Union.png"/>
            <p:cNvPicPr/>
            <p:nvPr/>
          </p:nvPicPr>
          <p:blipFill>
            <a:blip r:embed="rId6"/>
            <a:stretch/>
          </p:blipFill>
          <p:spPr>
            <a:xfrm>
              <a:off x="20439000" y="8247240"/>
              <a:ext cx="1333440" cy="111816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05" name="pasted-image.pdf" descr="pasted-image.pdf"/>
          <p:cNvPicPr/>
          <p:nvPr/>
        </p:nvPicPr>
        <p:blipFill>
          <a:blip r:embed="rId7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oup 6.png" descr="Group 6.png"/>
          <p:cNvPicPr/>
          <p:nvPr/>
        </p:nvPicPr>
        <p:blipFill>
          <a:blip r:embed="rId2"/>
          <a:stretch/>
        </p:blipFill>
        <p:spPr>
          <a:xfrm>
            <a:off x="3383280" y="4211280"/>
            <a:ext cx="1293480" cy="1350720"/>
          </a:xfrm>
          <a:prstGeom prst="rect">
            <a:avLst/>
          </a:prstGeom>
          <a:ln w="12700">
            <a:noFill/>
          </a:ln>
        </p:spPr>
      </p:pic>
      <p:sp>
        <p:nvSpPr>
          <p:cNvPr id="207" name="Shape 136"/>
          <p:cNvSpPr/>
          <p:nvPr/>
        </p:nvSpPr>
        <p:spPr>
          <a:xfrm>
            <a:off x="1459080" y="914015"/>
            <a:ext cx="21651840" cy="122117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Аминокиселините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14A5F"/>
                </a:solidFill>
                <a:latin typeface="Arial"/>
                <a:ea typeface="Arial"/>
              </a:rPr>
              <a:t>регулират</a:t>
            </a:r>
            <a:r>
              <a:rPr lang="ru-RU" sz="7000" b="1" strike="noStrike" spc="-1" dirty="0">
                <a:solidFill>
                  <a:srgbClr val="C14A5F"/>
                </a:solidFill>
                <a:latin typeface="Arial"/>
                <a:ea typeface="Arial"/>
              </a:rPr>
              <a:t>:</a:t>
            </a:r>
            <a:endParaRPr lang="ru-RU" sz="7000" b="0" strike="noStrike" spc="-1" dirty="0">
              <a:latin typeface="Arial"/>
            </a:endParaRPr>
          </a:p>
        </p:txBody>
      </p:sp>
      <p:pic>
        <p:nvPicPr>
          <p:cNvPr id="208" name="pasted-image.pdf" descr="pasted-image.pdf"/>
          <p:cNvPicPr/>
          <p:nvPr/>
        </p:nvPicPr>
        <p:blipFill>
          <a:blip r:embed="rId3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209" name="Shape 137"/>
          <p:cNvSpPr/>
          <p:nvPr/>
        </p:nvSpPr>
        <p:spPr>
          <a:xfrm>
            <a:off x="2555640" y="5843160"/>
            <a:ext cx="2948760" cy="7362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имунитета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10" name="Shape 137"/>
          <p:cNvSpPr/>
          <p:nvPr/>
        </p:nvSpPr>
        <p:spPr>
          <a:xfrm>
            <a:off x="7644240" y="5830560"/>
            <a:ext cx="2556360" cy="908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 fontScale="92500"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настроението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11" name="Shape 137"/>
          <p:cNvSpPr/>
          <p:nvPr/>
        </p:nvSpPr>
        <p:spPr>
          <a:xfrm>
            <a:off x="12602160" y="5830560"/>
            <a:ext cx="3301560" cy="12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8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к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онцентрацията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вниманието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12" name="Shape 137"/>
          <p:cNvSpPr/>
          <p:nvPr/>
        </p:nvSpPr>
        <p:spPr>
          <a:xfrm>
            <a:off x="2488320" y="9678600"/>
            <a:ext cx="3083760" cy="892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 fontScale="85000" lnSpcReduction="10000"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качеството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съня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13" name="Shape 137"/>
          <p:cNvSpPr/>
          <p:nvPr/>
        </p:nvSpPr>
        <p:spPr>
          <a:xfrm>
            <a:off x="7318800" y="9678600"/>
            <a:ext cx="3237120" cy="1418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сексуалната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активност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14" name="Shape 137"/>
          <p:cNvSpPr/>
          <p:nvPr/>
        </p:nvSpPr>
        <p:spPr>
          <a:xfrm>
            <a:off x="12427920" y="9678600"/>
            <a:ext cx="3650040" cy="12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8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в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ъзстановяването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тъканите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15" name="Shape 137"/>
          <p:cNvSpPr/>
          <p:nvPr/>
        </p:nvSpPr>
        <p:spPr>
          <a:xfrm>
            <a:off x="17810280" y="5830560"/>
            <a:ext cx="4202280" cy="12956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08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з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дравето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косата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ноктите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16" name="Shape 137"/>
          <p:cNvSpPr/>
          <p:nvPr/>
        </p:nvSpPr>
        <p:spPr>
          <a:xfrm>
            <a:off x="17810280" y="9678600"/>
            <a:ext cx="4202280" cy="1350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Arial"/>
                <a:ea typeface="Arial"/>
              </a:rPr>
              <a:t>н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атрупването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мускулни</a:t>
            </a:r>
            <a:r>
              <a:rPr lang="ru-RU" sz="3200" b="0" strike="noStrike" spc="-100" dirty="0">
                <a:solidFill>
                  <a:srgbClr val="535353"/>
                </a:solidFill>
                <a:latin typeface="Arial"/>
                <a:ea typeface="Arial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Arial"/>
                <a:ea typeface="Arial"/>
              </a:rPr>
              <a:t>влакна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17" name="Group.png" descr="Group.png"/>
          <p:cNvPicPr/>
          <p:nvPr/>
        </p:nvPicPr>
        <p:blipFill>
          <a:blip r:embed="rId4"/>
          <a:stretch/>
        </p:blipFill>
        <p:spPr>
          <a:xfrm>
            <a:off x="8220240" y="4188600"/>
            <a:ext cx="1404720" cy="1404720"/>
          </a:xfrm>
          <a:prstGeom prst="rect">
            <a:avLst/>
          </a:prstGeom>
          <a:ln w="12700">
            <a:noFill/>
          </a:ln>
        </p:spPr>
      </p:pic>
      <p:pic>
        <p:nvPicPr>
          <p:cNvPr id="218" name="rest period 1.png" descr="rest period 1.png"/>
          <p:cNvPicPr/>
          <p:nvPr/>
        </p:nvPicPr>
        <p:blipFill>
          <a:blip r:embed="rId5"/>
          <a:stretch/>
        </p:blipFill>
        <p:spPr>
          <a:xfrm>
            <a:off x="3321000" y="8071200"/>
            <a:ext cx="1418040" cy="1418040"/>
          </a:xfrm>
          <a:prstGeom prst="rect">
            <a:avLst/>
          </a:prstGeom>
          <a:ln w="12700">
            <a:noFill/>
          </a:ln>
        </p:spPr>
      </p:pic>
      <p:pic>
        <p:nvPicPr>
          <p:cNvPr id="219" name="Group 810.png" descr="Group 810.png"/>
          <p:cNvPicPr/>
          <p:nvPr/>
        </p:nvPicPr>
        <p:blipFill>
          <a:blip r:embed="rId6"/>
          <a:stretch/>
        </p:blipFill>
        <p:spPr>
          <a:xfrm>
            <a:off x="13577400" y="4215960"/>
            <a:ext cx="1350720" cy="1350720"/>
          </a:xfrm>
          <a:prstGeom prst="rect">
            <a:avLst/>
          </a:prstGeom>
          <a:ln w="12700">
            <a:noFill/>
          </a:ln>
        </p:spPr>
      </p:pic>
      <p:pic>
        <p:nvPicPr>
          <p:cNvPr id="220" name="Group 810.png" descr="Group 810.png"/>
          <p:cNvPicPr/>
          <p:nvPr/>
        </p:nvPicPr>
        <p:blipFill>
          <a:blip r:embed="rId7"/>
          <a:stretch/>
        </p:blipFill>
        <p:spPr>
          <a:xfrm>
            <a:off x="19178640" y="4197600"/>
            <a:ext cx="1465200" cy="1386720"/>
          </a:xfrm>
          <a:prstGeom prst="rect">
            <a:avLst/>
          </a:prstGeom>
          <a:ln w="12700">
            <a:noFill/>
          </a:ln>
        </p:spPr>
      </p:pic>
      <p:pic>
        <p:nvPicPr>
          <p:cNvPr id="221" name="Group.png" descr="Group.png"/>
          <p:cNvPicPr/>
          <p:nvPr/>
        </p:nvPicPr>
        <p:blipFill>
          <a:blip r:embed="rId8"/>
          <a:stretch/>
        </p:blipFill>
        <p:spPr>
          <a:xfrm>
            <a:off x="19202400" y="8102520"/>
            <a:ext cx="1418040" cy="1418040"/>
          </a:xfrm>
          <a:prstGeom prst="rect">
            <a:avLst/>
          </a:prstGeom>
          <a:ln w="12700">
            <a:noFill/>
          </a:ln>
        </p:spPr>
      </p:pic>
      <p:pic>
        <p:nvPicPr>
          <p:cNvPr id="222" name="Изображение" descr="Изображение"/>
          <p:cNvPicPr/>
          <p:nvPr/>
        </p:nvPicPr>
        <p:blipFill>
          <a:blip r:embed="rId9"/>
          <a:stretch/>
        </p:blipFill>
        <p:spPr>
          <a:xfrm>
            <a:off x="13605120" y="8132400"/>
            <a:ext cx="1295280" cy="1295640"/>
          </a:xfrm>
          <a:prstGeom prst="rect">
            <a:avLst/>
          </a:prstGeom>
          <a:ln w="12700">
            <a:noFill/>
          </a:ln>
        </p:spPr>
      </p:pic>
      <p:pic>
        <p:nvPicPr>
          <p:cNvPr id="223" name="Изображение" descr="Изображение"/>
          <p:cNvPicPr/>
          <p:nvPr/>
        </p:nvPicPr>
        <p:blipFill>
          <a:blip r:embed="rId10"/>
          <a:stretch/>
        </p:blipFill>
        <p:spPr>
          <a:xfrm>
            <a:off x="8184600" y="8042040"/>
            <a:ext cx="1476000" cy="147600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136"/>
          <p:cNvSpPr/>
          <p:nvPr/>
        </p:nvSpPr>
        <p:spPr>
          <a:xfrm>
            <a:off x="1442520" y="848397"/>
            <a:ext cx="12959640" cy="3375606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7000" b="1" spc="-1" dirty="0">
                <a:solidFill>
                  <a:srgbClr val="C14A5E"/>
                </a:solidFill>
                <a:latin typeface="Arial"/>
                <a:ea typeface="Arial"/>
              </a:rPr>
              <a:t>Най-</a:t>
            </a:r>
            <a:r>
              <a:rPr lang="ru-RU" sz="7000" b="1" spc="-1" dirty="0" err="1">
                <a:solidFill>
                  <a:srgbClr val="C14A5E"/>
                </a:solidFill>
                <a:latin typeface="Arial"/>
                <a:ea typeface="Arial"/>
              </a:rPr>
              <a:t>добрият</a:t>
            </a:r>
            <a:r>
              <a:rPr lang="ru-RU" sz="7000" b="1" spc="-1" dirty="0">
                <a:solidFill>
                  <a:srgbClr val="C14A5E"/>
                </a:solidFill>
                <a:latin typeface="Arial"/>
                <a:ea typeface="Arial"/>
              </a:rPr>
              <a:t> начин да се получат </a:t>
            </a:r>
            <a:r>
              <a:rPr lang="ru-RU" sz="7000" b="1" strike="noStrike" spc="-1" dirty="0" err="1">
                <a:solidFill>
                  <a:srgbClr val="C14A5E"/>
                </a:solidFill>
                <a:latin typeface="Arial"/>
                <a:ea typeface="Arial"/>
              </a:rPr>
              <a:t>аминокиселини</a:t>
            </a:r>
            <a:r>
              <a:rPr lang="ru-RU" sz="7000" b="1" strike="noStrike" spc="-1" dirty="0">
                <a:solidFill>
                  <a:srgbClr val="C14A5E"/>
                </a:solidFill>
                <a:latin typeface="Arial"/>
                <a:ea typeface="Arial"/>
              </a:rPr>
              <a:t> –</a:t>
            </a:r>
            <a:r>
              <a:rPr dirty="0"/>
              <a:t/>
            </a:r>
            <a:br>
              <a:rPr dirty="0"/>
            </a:br>
            <a:r>
              <a:rPr lang="ru-RU" sz="7000" b="1" spc="-1" dirty="0" err="1">
                <a:solidFill>
                  <a:srgbClr val="FD9C50"/>
                </a:solidFill>
                <a:latin typeface="Arial"/>
              </a:rPr>
              <a:t>Противити</a:t>
            </a:r>
            <a:r>
              <a:rPr lang="ru-RU" sz="7000" b="1" spc="-1" dirty="0">
                <a:solidFill>
                  <a:srgbClr val="FD9C50"/>
                </a:solidFill>
                <a:latin typeface="Arial"/>
              </a:rPr>
              <a:t> </a:t>
            </a:r>
            <a:r>
              <a:rPr lang="ru-RU" sz="7000" b="1" spc="-1" dirty="0" err="1">
                <a:solidFill>
                  <a:srgbClr val="FD9C50"/>
                </a:solidFill>
                <a:latin typeface="Arial"/>
              </a:rPr>
              <a:t>Ултра</a:t>
            </a:r>
            <a:endParaRPr lang="ru-RU" sz="7000" b="0" strike="noStrike" spc="-1" dirty="0">
              <a:latin typeface="Arial"/>
            </a:endParaRPr>
          </a:p>
        </p:txBody>
      </p:sp>
      <p:sp>
        <p:nvSpPr>
          <p:cNvPr id="225" name="Shape 137"/>
          <p:cNvSpPr/>
          <p:nvPr/>
        </p:nvSpPr>
        <p:spPr>
          <a:xfrm>
            <a:off x="1420560" y="4839120"/>
            <a:ext cx="11223360" cy="40654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10000"/>
              </a:lnSpc>
              <a:tabLst>
                <a:tab pos="0" algn="l"/>
              </a:tabLst>
            </a:pP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Ако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в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храната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не се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съдържат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достатъчно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протеинови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продукти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,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Противити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Ултра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ще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компенсира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дефицита на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аминокиселини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в организма и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ще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подобри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здравословното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 </a:t>
            </a:r>
            <a:r>
              <a:rPr lang="ru-RU" sz="4000" b="0" strike="noStrike" spc="-100" dirty="0" err="1">
                <a:solidFill>
                  <a:srgbClr val="2D2D2E"/>
                </a:solidFill>
                <a:latin typeface="Arial"/>
                <a:ea typeface="Arial"/>
              </a:rPr>
              <a:t>състояние</a:t>
            </a:r>
            <a:r>
              <a:rPr lang="ru-RU" sz="4000" b="0" strike="noStrike" spc="-100" dirty="0">
                <a:solidFill>
                  <a:srgbClr val="2D2D2E"/>
                </a:solidFill>
                <a:latin typeface="Arial"/>
                <a:ea typeface="Arial"/>
              </a:rPr>
              <a:t>.</a:t>
            </a:r>
            <a:endParaRPr lang="ru-RU" sz="4000" b="0" strike="noStrike" spc="-1" dirty="0">
              <a:latin typeface="Arial"/>
            </a:endParaRPr>
          </a:p>
        </p:txBody>
      </p:sp>
      <p:pic>
        <p:nvPicPr>
          <p:cNvPr id="226" name="pasted-image.pdf" descr="pasted-image.pdf"/>
          <p:cNvPicPr/>
          <p:nvPr/>
        </p:nvPicPr>
        <p:blipFill>
          <a:blip r:embed="rId2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pic>
        <p:nvPicPr>
          <p:cNvPr id="227" name="shutterstock_313943654.jpg" descr="shutterstock_313943654.jpg"/>
          <p:cNvPicPr/>
          <p:nvPr/>
        </p:nvPicPr>
        <p:blipFill>
          <a:blip r:embed="rId3"/>
          <a:srcRect l="7368" t="2982" b="8748"/>
          <a:stretch/>
        </p:blipFill>
        <p:spPr>
          <a:xfrm>
            <a:off x="14813640" y="-127080"/>
            <a:ext cx="9793080" cy="13997880"/>
          </a:xfrm>
          <a:prstGeom prst="rect">
            <a:avLst/>
          </a:prstGeom>
          <a:ln w="12700">
            <a:noFill/>
          </a:ln>
        </p:spPr>
      </p:pic>
      <p:pic>
        <p:nvPicPr>
          <p:cNvPr id="228" name="ss-3.png" descr="ss-3.png"/>
          <p:cNvPicPr/>
          <p:nvPr/>
        </p:nvPicPr>
        <p:blipFill>
          <a:blip r:embed="rId4"/>
          <a:srcRect l="43876" r="16963"/>
          <a:stretch/>
        </p:blipFill>
        <p:spPr>
          <a:xfrm>
            <a:off x="14831280" y="0"/>
            <a:ext cx="9551880" cy="1371528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136"/>
          <p:cNvSpPr/>
          <p:nvPr/>
        </p:nvSpPr>
        <p:spPr>
          <a:xfrm>
            <a:off x="1400040" y="865340"/>
            <a:ext cx="21651840" cy="13178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7000" b="1" strike="noStrike" spc="-1" dirty="0" err="1">
                <a:solidFill>
                  <a:srgbClr val="C24A60"/>
                </a:solidFill>
                <a:latin typeface="Arial"/>
                <a:ea typeface="Arial"/>
              </a:rPr>
              <a:t>Противити</a:t>
            </a:r>
            <a:r>
              <a:rPr lang="ru-RU" sz="7000" b="1" strike="noStrike" spc="-1" dirty="0">
                <a:solidFill>
                  <a:srgbClr val="C24A60"/>
                </a:solidFill>
                <a:latin typeface="Arial"/>
                <a:ea typeface="Arial"/>
              </a:rPr>
              <a:t> </a:t>
            </a:r>
            <a:r>
              <a:rPr lang="ru-RU" sz="7000" b="1" strike="noStrike" spc="-1" dirty="0" err="1">
                <a:solidFill>
                  <a:srgbClr val="C24A60"/>
                </a:solidFill>
                <a:latin typeface="Arial"/>
                <a:ea typeface="Arial"/>
              </a:rPr>
              <a:t>Ултра</a:t>
            </a:r>
            <a:r>
              <a:rPr lang="ru-RU" sz="7000" b="1" strike="noStrike" spc="-1" dirty="0">
                <a:solidFill>
                  <a:srgbClr val="C24A60"/>
                </a:solidFill>
                <a:latin typeface="Arial"/>
                <a:ea typeface="Arial"/>
              </a:rPr>
              <a:t> –</a:t>
            </a:r>
            <a:endParaRPr lang="ru-RU" sz="7000" b="0" strike="noStrike" spc="-1" dirty="0">
              <a:latin typeface="Arial"/>
            </a:endParaRPr>
          </a:p>
        </p:txBody>
      </p:sp>
      <p:pic>
        <p:nvPicPr>
          <p:cNvPr id="230" name="pasted-image.pdf" descr="pasted-image.pdf"/>
          <p:cNvPicPr/>
          <p:nvPr/>
        </p:nvPicPr>
        <p:blipFill>
          <a:blip r:embed="rId3"/>
          <a:stretch/>
        </p:blipFill>
        <p:spPr>
          <a:xfrm>
            <a:off x="1537560" y="12793680"/>
            <a:ext cx="1775160" cy="312480"/>
          </a:xfrm>
          <a:prstGeom prst="rect">
            <a:avLst/>
          </a:prstGeom>
          <a:ln w="12700">
            <a:noFill/>
          </a:ln>
        </p:spPr>
      </p:pic>
      <p:sp>
        <p:nvSpPr>
          <p:cNvPr id="231" name="комплекс из 11 заменимых и незаменимых аминокислот для дополнения и обогащения ежедневного рациона."/>
          <p:cNvSpPr/>
          <p:nvPr/>
        </p:nvSpPr>
        <p:spPr>
          <a:xfrm>
            <a:off x="1468440" y="2382311"/>
            <a:ext cx="14433441" cy="155337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71280" tIns="71280" rIns="71280" bIns="71280" anchor="ctr">
            <a:sp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комплекс </a:t>
            </a:r>
            <a:r>
              <a:rPr lang="ru-RU" sz="4000" b="1" spc="-1" dirty="0">
                <a:solidFill>
                  <a:srgbClr val="FC9B50"/>
                </a:solidFill>
                <a:latin typeface="Arial"/>
                <a:ea typeface="Arial"/>
              </a:rPr>
              <a:t>от</a:t>
            </a: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 11 </a:t>
            </a:r>
            <a:r>
              <a:rPr lang="ru-RU" sz="4000" b="1" strike="noStrike" spc="-1" dirty="0" err="1">
                <a:solidFill>
                  <a:srgbClr val="FC9B50"/>
                </a:solidFill>
                <a:latin typeface="Arial"/>
                <a:ea typeface="Arial"/>
              </a:rPr>
              <a:t>заменими</a:t>
            </a: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 и </a:t>
            </a:r>
            <a:r>
              <a:rPr lang="ru-RU" sz="4000" b="1" strike="noStrike" spc="-1" dirty="0" err="1">
                <a:solidFill>
                  <a:srgbClr val="FC9B50"/>
                </a:solidFill>
                <a:latin typeface="Arial"/>
                <a:ea typeface="Arial"/>
              </a:rPr>
              <a:t>незаменими</a:t>
            </a: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 </a:t>
            </a:r>
            <a:r>
              <a:rPr lang="ru-RU" sz="4000" b="1" strike="noStrike" spc="-1" dirty="0" err="1">
                <a:solidFill>
                  <a:srgbClr val="FC9B50"/>
                </a:solidFill>
                <a:latin typeface="Arial"/>
                <a:ea typeface="Arial"/>
              </a:rPr>
              <a:t>аминокиселини</a:t>
            </a:r>
            <a:r>
              <a:rPr dirty="0"/>
              <a:t/>
            </a:r>
            <a:br>
              <a:rPr dirty="0"/>
            </a:br>
            <a:r>
              <a:rPr lang="ru-RU" sz="4000" b="1" spc="-1" dirty="0">
                <a:solidFill>
                  <a:srgbClr val="FC9B50"/>
                </a:solidFill>
                <a:latin typeface="Arial"/>
              </a:rPr>
              <a:t>за </a:t>
            </a:r>
            <a:r>
              <a:rPr lang="ru-RU" sz="4000" b="1" spc="-1" dirty="0" err="1">
                <a:solidFill>
                  <a:srgbClr val="FC9B50"/>
                </a:solidFill>
                <a:latin typeface="Arial"/>
              </a:rPr>
              <a:t>д</a:t>
            </a:r>
            <a:r>
              <a:rPr lang="ru-RU" sz="4000" b="1" strike="noStrike" spc="-1" dirty="0" err="1">
                <a:solidFill>
                  <a:srgbClr val="FC9B50"/>
                </a:solidFill>
                <a:latin typeface="Arial"/>
                <a:ea typeface="Arial"/>
              </a:rPr>
              <a:t>опълване</a:t>
            </a: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 и </a:t>
            </a:r>
            <a:r>
              <a:rPr lang="ru-RU" sz="4000" b="1" strike="noStrike" spc="-1" dirty="0" err="1">
                <a:solidFill>
                  <a:srgbClr val="FC9B50"/>
                </a:solidFill>
                <a:latin typeface="Arial"/>
                <a:ea typeface="Arial"/>
              </a:rPr>
              <a:t>обогатяване</a:t>
            </a: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 на </a:t>
            </a:r>
            <a:r>
              <a:rPr lang="ru-RU" sz="4000" b="1" strike="noStrike" spc="-1" dirty="0" err="1">
                <a:solidFill>
                  <a:srgbClr val="FC9B50"/>
                </a:solidFill>
                <a:latin typeface="Arial"/>
                <a:ea typeface="Arial"/>
              </a:rPr>
              <a:t>ежедневното</a:t>
            </a: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 </a:t>
            </a:r>
            <a:r>
              <a:rPr lang="ru-RU" sz="4000" b="1" strike="noStrike" spc="-1" dirty="0" err="1">
                <a:solidFill>
                  <a:srgbClr val="FC9B50"/>
                </a:solidFill>
                <a:latin typeface="Arial"/>
                <a:ea typeface="Arial"/>
              </a:rPr>
              <a:t>хранене</a:t>
            </a:r>
            <a:r>
              <a:rPr lang="ru-RU" sz="4000" b="1" strike="noStrike" spc="-1" dirty="0">
                <a:solidFill>
                  <a:srgbClr val="FC9B50"/>
                </a:solidFill>
                <a:latin typeface="Arial"/>
                <a:ea typeface="Arial"/>
              </a:rPr>
              <a:t>. </a:t>
            </a:r>
            <a:endParaRPr lang="ru-RU" sz="4000" b="0" strike="noStrike" spc="-1" dirty="0">
              <a:latin typeface="Arial"/>
            </a:endParaRPr>
          </a:p>
        </p:txBody>
      </p:sp>
      <p:sp>
        <p:nvSpPr>
          <p:cNvPr id="232" name="Shape 137"/>
          <p:cNvSpPr/>
          <p:nvPr/>
        </p:nvSpPr>
        <p:spPr>
          <a:xfrm>
            <a:off x="3471840" y="5542200"/>
            <a:ext cx="4202280" cy="2821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Компенсира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дефицита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протеини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в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съвременното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хранене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33" name="Shape 137"/>
          <p:cNvSpPr/>
          <p:nvPr/>
        </p:nvSpPr>
        <p:spPr>
          <a:xfrm>
            <a:off x="10985040" y="6077520"/>
            <a:ext cx="4202280" cy="201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Оптимизира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обмяната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веществата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34" name="Group 806.png" descr="Group 806.png"/>
          <p:cNvPicPr/>
          <p:nvPr/>
        </p:nvPicPr>
        <p:blipFill>
          <a:blip r:embed="rId4"/>
          <a:stretch/>
        </p:blipFill>
        <p:spPr>
          <a:xfrm>
            <a:off x="9007200" y="6044040"/>
            <a:ext cx="1357920" cy="1362600"/>
          </a:xfrm>
          <a:prstGeom prst="rect">
            <a:avLst/>
          </a:prstGeom>
          <a:ln w="12700">
            <a:noFill/>
          </a:ln>
        </p:spPr>
      </p:pic>
      <p:sp>
        <p:nvSpPr>
          <p:cNvPr id="235" name="Shape 137"/>
          <p:cNvSpPr/>
          <p:nvPr/>
        </p:nvSpPr>
        <p:spPr>
          <a:xfrm>
            <a:off x="18460080" y="5542200"/>
            <a:ext cx="5306040" cy="2434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08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Помага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за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възстановяване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на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мускулите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, ставите и </a:t>
            </a: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връзките</a:t>
            </a:r>
            <a:r>
              <a:rPr dirty="0"/>
              <a:t/>
            </a:r>
            <a:br>
              <a:rPr dirty="0"/>
            </a:br>
            <a:endParaRPr lang="ru-RU" sz="3200" b="0" strike="noStrike" spc="-1" dirty="0">
              <a:latin typeface="Arial"/>
            </a:endParaRPr>
          </a:p>
        </p:txBody>
      </p:sp>
      <p:sp>
        <p:nvSpPr>
          <p:cNvPr id="236" name="Shape 137"/>
          <p:cNvSpPr/>
          <p:nvPr/>
        </p:nvSpPr>
        <p:spPr>
          <a:xfrm>
            <a:off x="3471840" y="9377640"/>
            <a:ext cx="4202280" cy="2821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3200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Допринася</a:t>
            </a:r>
            <a:r>
              <a:rPr lang="ru-RU" sz="3200" spc="-100" dirty="0">
                <a:solidFill>
                  <a:srgbClr val="535353"/>
                </a:solidFill>
                <a:latin typeface="Helvetica Neue"/>
                <a:ea typeface="Helvetica Neue"/>
              </a:rPr>
              <a:t> за </a:t>
            </a:r>
            <a:r>
              <a:rPr lang="ru-RU" sz="3200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натрупване</a:t>
            </a:r>
            <a:r>
              <a:rPr lang="ru-RU" sz="3200" spc="-100" dirty="0">
                <a:solidFill>
                  <a:srgbClr val="535353"/>
                </a:solidFill>
                <a:latin typeface="Helvetica Neue"/>
                <a:ea typeface="Helvetica Neue"/>
              </a:rPr>
              <a:t> на </a:t>
            </a:r>
            <a:r>
              <a:rPr lang="ru-RU" sz="3200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мускулна</a:t>
            </a:r>
            <a:r>
              <a:rPr lang="ru-RU" sz="3200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r>
              <a:rPr lang="ru-RU" sz="3200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маса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37" name="Shape 137"/>
          <p:cNvSpPr/>
          <p:nvPr/>
        </p:nvSpPr>
        <p:spPr>
          <a:xfrm>
            <a:off x="10985040" y="9651960"/>
            <a:ext cx="4202280" cy="20131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Укрепва</a:t>
            </a: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 </a:t>
            </a:r>
            <a:endParaRPr lang="ru-RU" sz="3200" b="0" strike="noStrike" spc="-1" dirty="0">
              <a:latin typeface="Arial"/>
            </a:endParaRPr>
          </a:p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имунитета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38" name="Shape 137"/>
          <p:cNvSpPr/>
          <p:nvPr/>
        </p:nvSpPr>
        <p:spPr>
          <a:xfrm>
            <a:off x="18460080" y="9377640"/>
            <a:ext cx="5306040" cy="24346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1280" tIns="71280" rIns="71280" bIns="71280">
            <a:normAutofit/>
          </a:bodyPr>
          <a:lstStyle/>
          <a:p>
            <a:pPr>
              <a:lnSpc>
                <a:spcPct val="120000"/>
              </a:lnSpc>
              <a:tabLst>
                <a:tab pos="0" algn="l"/>
              </a:tabLst>
            </a:pPr>
            <a:r>
              <a:rPr lang="ru-RU" sz="3200" b="0" strike="noStrike" spc="-100" dirty="0" err="1">
                <a:solidFill>
                  <a:srgbClr val="535353"/>
                </a:solidFill>
                <a:latin typeface="Helvetica Neue"/>
                <a:ea typeface="Helvetica Neue"/>
              </a:rPr>
              <a:t>Повишава</a:t>
            </a:r>
            <a:r>
              <a:rPr dirty="0"/>
              <a:t/>
            </a:r>
            <a:br>
              <a:rPr dirty="0"/>
            </a:br>
            <a:r>
              <a:rPr lang="ru-RU" sz="3200" spc="-100" dirty="0" err="1">
                <a:solidFill>
                  <a:srgbClr val="535353"/>
                </a:solidFill>
                <a:latin typeface="Helvetica Neue"/>
              </a:rPr>
              <a:t>издръжливостта</a:t>
            </a:r>
            <a:r>
              <a:rPr lang="ru-RU" sz="3200" spc="-100" dirty="0">
                <a:solidFill>
                  <a:srgbClr val="535353"/>
                </a:solidFill>
                <a:latin typeface="Helvetica Neue"/>
              </a:rPr>
              <a:t> на</a:t>
            </a:r>
            <a:r>
              <a:rPr dirty="0"/>
              <a:t/>
            </a:r>
            <a:br>
              <a:rPr dirty="0"/>
            </a:br>
            <a:r>
              <a:rPr lang="ru-RU" sz="3200" b="0" strike="noStrike" spc="-100" dirty="0">
                <a:solidFill>
                  <a:srgbClr val="535353"/>
                </a:solidFill>
                <a:latin typeface="Helvetica Neue"/>
                <a:ea typeface="Helvetica Neue"/>
              </a:rPr>
              <a:t>организма</a:t>
            </a:r>
            <a:endParaRPr lang="ru-RU" sz="3200" b="0" strike="noStrike" spc="-1" dirty="0">
              <a:latin typeface="Arial"/>
            </a:endParaRPr>
          </a:p>
        </p:txBody>
      </p:sp>
      <p:pic>
        <p:nvPicPr>
          <p:cNvPr id="239" name="Group.png" descr="Group.png"/>
          <p:cNvPicPr/>
          <p:nvPr/>
        </p:nvPicPr>
        <p:blipFill>
          <a:blip r:embed="rId5"/>
          <a:stretch/>
        </p:blipFill>
        <p:spPr>
          <a:xfrm>
            <a:off x="1486440" y="9601920"/>
            <a:ext cx="1347840" cy="1347840"/>
          </a:xfrm>
          <a:prstGeom prst="rect">
            <a:avLst/>
          </a:prstGeom>
          <a:ln w="12700">
            <a:noFill/>
          </a:ln>
        </p:spPr>
      </p:pic>
      <p:pic>
        <p:nvPicPr>
          <p:cNvPr id="240" name="Group 6.png" descr="Group 6.png"/>
          <p:cNvPicPr/>
          <p:nvPr/>
        </p:nvPicPr>
        <p:blipFill>
          <a:blip r:embed="rId6"/>
          <a:stretch/>
        </p:blipFill>
        <p:spPr>
          <a:xfrm>
            <a:off x="8989560" y="9567000"/>
            <a:ext cx="1357920" cy="1418040"/>
          </a:xfrm>
          <a:prstGeom prst="rect">
            <a:avLst/>
          </a:prstGeom>
          <a:ln w="12700">
            <a:noFill/>
          </a:ln>
        </p:spPr>
      </p:pic>
      <p:pic>
        <p:nvPicPr>
          <p:cNvPr id="241" name="Group 17.png" descr="Group 17.png"/>
          <p:cNvPicPr/>
          <p:nvPr/>
        </p:nvPicPr>
        <p:blipFill>
          <a:blip r:embed="rId7"/>
          <a:stretch/>
        </p:blipFill>
        <p:spPr>
          <a:xfrm>
            <a:off x="16488360" y="9604800"/>
            <a:ext cx="1295640" cy="1295640"/>
          </a:xfrm>
          <a:prstGeom prst="rect">
            <a:avLst/>
          </a:prstGeom>
          <a:ln w="12700">
            <a:noFill/>
          </a:ln>
        </p:spPr>
      </p:pic>
      <p:pic>
        <p:nvPicPr>
          <p:cNvPr id="242" name="Group 809.png" descr="Group 809.png"/>
          <p:cNvPicPr/>
          <p:nvPr/>
        </p:nvPicPr>
        <p:blipFill>
          <a:blip r:embed="rId8"/>
          <a:stretch/>
        </p:blipFill>
        <p:spPr>
          <a:xfrm>
            <a:off x="16486920" y="6077520"/>
            <a:ext cx="1295640" cy="1295640"/>
          </a:xfrm>
          <a:prstGeom prst="rect">
            <a:avLst/>
          </a:prstGeom>
          <a:ln w="12700">
            <a:noFill/>
          </a:ln>
        </p:spPr>
      </p:pic>
      <p:pic>
        <p:nvPicPr>
          <p:cNvPr id="243" name="Изображение" descr="Изображение"/>
          <p:cNvPicPr/>
          <p:nvPr/>
        </p:nvPicPr>
        <p:blipFill>
          <a:blip r:embed="rId9"/>
          <a:stretch/>
        </p:blipFill>
        <p:spPr>
          <a:xfrm>
            <a:off x="1512360" y="6077520"/>
            <a:ext cx="1295640" cy="12956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2096</Words>
  <Application>Microsoft Office PowerPoint</Application>
  <PresentationFormat>По избор</PresentationFormat>
  <Paragraphs>182</Paragraphs>
  <Slides>18</Slides>
  <Notes>7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Заглавия на слайдовете</vt:lpstr>
      </vt:variant>
      <vt:variant>
        <vt:i4>18</vt:i4>
      </vt:variant>
    </vt:vector>
  </HeadingPairs>
  <TitlesOfParts>
    <vt:vector size="31" baseType="lpstr">
      <vt:lpstr>Arial</vt:lpstr>
      <vt:lpstr>DejaVu Sans</vt:lpstr>
      <vt:lpstr>Helvetica Light</vt:lpstr>
      <vt:lpstr>Helvetica Neue</vt:lpstr>
      <vt:lpstr>Helvetica Neue Medium</vt:lpstr>
      <vt:lpstr>Roboto Medium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Елена Вермишева</dc:creator>
  <dc:description/>
  <cp:lastModifiedBy>User</cp:lastModifiedBy>
  <cp:revision>19</cp:revision>
  <dcterms:modified xsi:type="dcterms:W3CDTF">2021-06-29T12:32:36Z</dcterms:modified>
  <dc:language>ru-RU</dc:language>
</cp:coreProperties>
</file>